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6858000" cx="12192000"/>
  <p:notesSz cx="6858000" cy="9144000"/>
  <p:embeddedFontLst>
    <p:embeddedFont>
      <p:font typeface="Libre Franklin"/>
      <p:regular r:id="rId17"/>
      <p:bold r:id="rId18"/>
      <p:italic r:id="rId19"/>
      <p:boldItalic r:id="rId20"/>
    </p:embeddedFont>
    <p:embeddedFont>
      <p:font typeface="Libre Franklin Medium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5" roundtripDataSignature="AMtx7mgQI5Iz0OtepOOhRwPD9KWhCBy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ibreFranklin-boldItalic.fntdata"/><Relationship Id="rId22" Type="http://schemas.openxmlformats.org/officeDocument/2006/relationships/font" Target="fonts/LibreFranklinMedium-bold.fntdata"/><Relationship Id="rId21" Type="http://schemas.openxmlformats.org/officeDocument/2006/relationships/font" Target="fonts/LibreFranklinMedium-regular.fntdata"/><Relationship Id="rId24" Type="http://schemas.openxmlformats.org/officeDocument/2006/relationships/font" Target="fonts/LibreFranklinMedium-boldItalic.fntdata"/><Relationship Id="rId23" Type="http://schemas.openxmlformats.org/officeDocument/2006/relationships/font" Target="fonts/LibreFranklinMedium-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5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LibreFranklin-regular.fntdata"/><Relationship Id="rId16" Type="http://schemas.openxmlformats.org/officeDocument/2006/relationships/slide" Target="slides/slide11.xml"/><Relationship Id="rId19" Type="http://schemas.openxmlformats.org/officeDocument/2006/relationships/font" Target="fonts/LibreFranklin-italic.fntdata"/><Relationship Id="rId18" Type="http://schemas.openxmlformats.org/officeDocument/2006/relationships/font" Target="fonts/LibreFranklin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CA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8" name="Google Shape;118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This guiding questions can be teacher led and can occur as in a large or small group.</a:t>
            </a:r>
            <a:endParaRPr/>
          </a:p>
        </p:txBody>
      </p:sp>
      <p:sp>
        <p:nvSpPr>
          <p:cNvPr id="119" name="Google Shape;119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9" name="Google Shape;12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https://energypoverty.ca/</a:t>
            </a:r>
            <a:endParaRPr/>
          </a:p>
        </p:txBody>
      </p:sp>
      <p:sp>
        <p:nvSpPr>
          <p:cNvPr id="130" name="Google Shape;130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CA"/>
              <a:t>These questions may be completed as a class as a large group discussion, at home  or in class as homework for review, or may be done in partners in class.</a:t>
            </a:r>
            <a:endParaRPr/>
          </a:p>
        </p:txBody>
      </p:sp>
      <p:sp>
        <p:nvSpPr>
          <p:cNvPr id="137" name="Google Shape;137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3"/>
          <p:cNvSpPr/>
          <p:nvPr/>
        </p:nvSpPr>
        <p:spPr>
          <a:xfrm>
            <a:off x="0" y="4206240"/>
            <a:ext cx="12192000" cy="265176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18" name="Google Shape;18;p13"/>
          <p:cNvSpPr txBox="1"/>
          <p:nvPr>
            <p:ph type="ctrTitle"/>
          </p:nvPr>
        </p:nvSpPr>
        <p:spPr>
          <a:xfrm>
            <a:off x="960120" y="640080"/>
            <a:ext cx="10268712" cy="32278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800"/>
              <a:buFont typeface="Libre Franklin"/>
              <a:buNone/>
              <a:defRPr sz="8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3"/>
          <p:cNvSpPr txBox="1"/>
          <p:nvPr>
            <p:ph idx="1" type="subTitle"/>
          </p:nvPr>
        </p:nvSpPr>
        <p:spPr>
          <a:xfrm>
            <a:off x="960120" y="4526280"/>
            <a:ext cx="10268712" cy="15087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algn="ctr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13"/>
          <p:cNvSpPr txBox="1"/>
          <p:nvPr>
            <p:ph idx="10" type="dt"/>
          </p:nvPr>
        </p:nvSpPr>
        <p:spPr>
          <a:xfrm>
            <a:off x="6903720" y="6356350"/>
            <a:ext cx="32369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just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3"/>
          <p:cNvSpPr txBox="1"/>
          <p:nvPr>
            <p:ph idx="11" type="ftr"/>
          </p:nvPr>
        </p:nvSpPr>
        <p:spPr>
          <a:xfrm>
            <a:off x="960120" y="6356350"/>
            <a:ext cx="5504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3"/>
          <p:cNvSpPr txBox="1"/>
          <p:nvPr>
            <p:ph idx="12" type="sldNum"/>
          </p:nvPr>
        </p:nvSpPr>
        <p:spPr>
          <a:xfrm>
            <a:off x="10296144" y="6356350"/>
            <a:ext cx="932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indent="0" lvl="1" marL="0" marR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2pPr>
            <a:lvl3pPr indent="0" lvl="2" marL="0" marR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3pPr>
            <a:lvl4pPr indent="0" lvl="3" marL="0" marR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4pPr>
            <a:lvl5pPr indent="0" lvl="4" marL="0" marR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5pPr>
            <a:lvl6pPr indent="0" lvl="5" marL="0" marR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6pPr>
            <a:lvl7pPr indent="0" lvl="6" marL="0" marR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7pPr>
            <a:lvl8pPr indent="0" lvl="7" marL="0" marR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8pPr>
            <a:lvl9pPr indent="0" lvl="8" marL="0" marR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4"/>
          <p:cNvSpPr txBox="1"/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4"/>
          <p:cNvSpPr txBox="1"/>
          <p:nvPr>
            <p:ph idx="1" type="body"/>
          </p:nvPr>
        </p:nvSpPr>
        <p:spPr>
          <a:xfrm rot="5400000">
            <a:off x="4297680" y="-749808"/>
            <a:ext cx="3593592" cy="102687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228600" lvl="2" marL="13716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342900" lvl="3" marL="18288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228600" lvl="4" marL="22860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24"/>
          <p:cNvSpPr txBox="1"/>
          <p:nvPr>
            <p:ph idx="10" type="dt"/>
          </p:nvPr>
        </p:nvSpPr>
        <p:spPr>
          <a:xfrm>
            <a:off x="6903720" y="6356350"/>
            <a:ext cx="32369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just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4"/>
          <p:cNvSpPr txBox="1"/>
          <p:nvPr>
            <p:ph idx="11" type="ftr"/>
          </p:nvPr>
        </p:nvSpPr>
        <p:spPr>
          <a:xfrm>
            <a:off x="960120" y="6356350"/>
            <a:ext cx="5504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4"/>
          <p:cNvSpPr txBox="1"/>
          <p:nvPr>
            <p:ph idx="12" type="sldNum"/>
          </p:nvPr>
        </p:nvSpPr>
        <p:spPr>
          <a:xfrm>
            <a:off x="10296144" y="6356350"/>
            <a:ext cx="932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showMasterSp="0" type="vertTitleAndTx">
  <p:cSld name="VERTICAL_TITLE_AND_VERTICAL_TEX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5"/>
          <p:cNvSpPr/>
          <p:nvPr/>
        </p:nvSpPr>
        <p:spPr>
          <a:xfrm>
            <a:off x="7108274" y="0"/>
            <a:ext cx="5083725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83" name="Google Shape;83;p25"/>
          <p:cNvSpPr txBox="1"/>
          <p:nvPr>
            <p:ph type="title"/>
          </p:nvPr>
        </p:nvSpPr>
        <p:spPr>
          <a:xfrm rot="5400000">
            <a:off x="6723538" y="1671668"/>
            <a:ext cx="5533495" cy="347709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5"/>
          <p:cNvSpPr txBox="1"/>
          <p:nvPr>
            <p:ph idx="1" type="body"/>
          </p:nvPr>
        </p:nvSpPr>
        <p:spPr>
          <a:xfrm rot="5400000">
            <a:off x="945716" y="657872"/>
            <a:ext cx="5533496" cy="55046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228600" lvl="2" marL="13716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342900" lvl="3" marL="18288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228600" lvl="4" marL="22860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25"/>
          <p:cNvSpPr txBox="1"/>
          <p:nvPr>
            <p:ph idx="10" type="dt"/>
          </p:nvPr>
        </p:nvSpPr>
        <p:spPr>
          <a:xfrm>
            <a:off x="7617898" y="6356350"/>
            <a:ext cx="252279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just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5"/>
          <p:cNvSpPr txBox="1"/>
          <p:nvPr>
            <p:ph idx="11" type="ftr"/>
          </p:nvPr>
        </p:nvSpPr>
        <p:spPr>
          <a:xfrm>
            <a:off x="960120" y="6356350"/>
            <a:ext cx="5504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5"/>
          <p:cNvSpPr txBox="1"/>
          <p:nvPr>
            <p:ph idx="12" type="sldNum"/>
          </p:nvPr>
        </p:nvSpPr>
        <p:spPr>
          <a:xfrm>
            <a:off x="10296144" y="6356350"/>
            <a:ext cx="932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indent="0" lvl="1" marL="0" marR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2pPr>
            <a:lvl3pPr indent="0" lvl="2" marL="0" marR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3pPr>
            <a:lvl4pPr indent="0" lvl="3" marL="0" marR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4pPr>
            <a:lvl5pPr indent="0" lvl="4" marL="0" marR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5pPr>
            <a:lvl6pPr indent="0" lvl="5" marL="0" marR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6pPr>
            <a:lvl7pPr indent="0" lvl="6" marL="0" marR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7pPr>
            <a:lvl8pPr indent="0" lvl="7" marL="0" marR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8pPr>
            <a:lvl9pPr indent="0" lvl="8" marL="0" marR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6"/>
          <p:cNvSpPr txBox="1"/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6"/>
          <p:cNvSpPr txBox="1"/>
          <p:nvPr>
            <p:ph idx="1" type="body"/>
          </p:nvPr>
        </p:nvSpPr>
        <p:spPr>
          <a:xfrm>
            <a:off x="960120" y="2587752"/>
            <a:ext cx="10268712" cy="35935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indent="-342900" lvl="1" marL="9144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1800"/>
              <a:buChar char="▪"/>
              <a:defRPr/>
            </a:lvl2pPr>
            <a:lvl3pPr indent="-228600" lvl="2" marL="13716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3pPr>
            <a:lvl4pPr indent="-342900" lvl="3" marL="18288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Char char="▪"/>
              <a:defRPr/>
            </a:lvl4pPr>
            <a:lvl5pPr indent="-228600" lvl="4" marL="22860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8" name="Google Shape;98;p16"/>
          <p:cNvSpPr txBox="1"/>
          <p:nvPr>
            <p:ph idx="10" type="dt"/>
          </p:nvPr>
        </p:nvSpPr>
        <p:spPr>
          <a:xfrm>
            <a:off x="6903720" y="6356350"/>
            <a:ext cx="32369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just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16"/>
          <p:cNvSpPr txBox="1"/>
          <p:nvPr>
            <p:ph idx="11" type="ftr"/>
          </p:nvPr>
        </p:nvSpPr>
        <p:spPr>
          <a:xfrm>
            <a:off x="960120" y="6356350"/>
            <a:ext cx="5504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2" type="sldNum"/>
          </p:nvPr>
        </p:nvSpPr>
        <p:spPr>
          <a:xfrm>
            <a:off x="10296144" y="6356350"/>
            <a:ext cx="932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4"/>
          <p:cNvSpPr txBox="1"/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4"/>
          <p:cNvSpPr txBox="1"/>
          <p:nvPr>
            <p:ph idx="1" type="body"/>
          </p:nvPr>
        </p:nvSpPr>
        <p:spPr>
          <a:xfrm>
            <a:off x="960120" y="2587752"/>
            <a:ext cx="10268712" cy="35935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228600" lvl="2" marL="13716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342900" lvl="3" marL="18288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228600" lvl="4" marL="22860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14"/>
          <p:cNvSpPr txBox="1"/>
          <p:nvPr>
            <p:ph idx="10" type="dt"/>
          </p:nvPr>
        </p:nvSpPr>
        <p:spPr>
          <a:xfrm>
            <a:off x="6903720" y="6356350"/>
            <a:ext cx="32369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just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4"/>
          <p:cNvSpPr txBox="1"/>
          <p:nvPr>
            <p:ph idx="11" type="ftr"/>
          </p:nvPr>
        </p:nvSpPr>
        <p:spPr>
          <a:xfrm>
            <a:off x="960120" y="6356350"/>
            <a:ext cx="5504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4"/>
          <p:cNvSpPr txBox="1"/>
          <p:nvPr>
            <p:ph idx="12" type="sldNum"/>
          </p:nvPr>
        </p:nvSpPr>
        <p:spPr>
          <a:xfrm>
            <a:off x="10296144" y="6356350"/>
            <a:ext cx="932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 type="secHead">
  <p:cSld name="SECTION_HEADER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7"/>
          <p:cNvSpPr/>
          <p:nvPr/>
        </p:nvSpPr>
        <p:spPr>
          <a:xfrm>
            <a:off x="0" y="0"/>
            <a:ext cx="12192000" cy="4224973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31" name="Google Shape;31;p17"/>
          <p:cNvSpPr txBox="1"/>
          <p:nvPr>
            <p:ph type="title"/>
          </p:nvPr>
        </p:nvSpPr>
        <p:spPr>
          <a:xfrm>
            <a:off x="960120" y="768096"/>
            <a:ext cx="10268712" cy="313639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Libre Franklin"/>
              <a:buNone/>
              <a:defRPr sz="7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7"/>
          <p:cNvSpPr txBox="1"/>
          <p:nvPr>
            <p:ph idx="1" type="body"/>
          </p:nvPr>
        </p:nvSpPr>
        <p:spPr>
          <a:xfrm>
            <a:off x="960120" y="4544568"/>
            <a:ext cx="10268712" cy="15453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3" name="Google Shape;33;p17"/>
          <p:cNvSpPr txBox="1"/>
          <p:nvPr>
            <p:ph idx="10" type="dt"/>
          </p:nvPr>
        </p:nvSpPr>
        <p:spPr>
          <a:xfrm>
            <a:off x="6903720" y="6356350"/>
            <a:ext cx="32369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just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7"/>
          <p:cNvSpPr txBox="1"/>
          <p:nvPr>
            <p:ph idx="11" type="ftr"/>
          </p:nvPr>
        </p:nvSpPr>
        <p:spPr>
          <a:xfrm>
            <a:off x="960120" y="6356350"/>
            <a:ext cx="5504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7"/>
          <p:cNvSpPr txBox="1"/>
          <p:nvPr>
            <p:ph idx="12" type="sldNum"/>
          </p:nvPr>
        </p:nvSpPr>
        <p:spPr>
          <a:xfrm>
            <a:off x="10296144" y="6356350"/>
            <a:ext cx="932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8"/>
          <p:cNvSpPr txBox="1"/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8"/>
          <p:cNvSpPr txBox="1"/>
          <p:nvPr>
            <p:ph idx="1" type="body"/>
          </p:nvPr>
        </p:nvSpPr>
        <p:spPr>
          <a:xfrm>
            <a:off x="960120" y="2587752"/>
            <a:ext cx="4815840" cy="35935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228600" lvl="2" marL="13716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342900" lvl="3" marL="18288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228600" lvl="4" marL="22860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18"/>
          <p:cNvSpPr txBox="1"/>
          <p:nvPr>
            <p:ph idx="2" type="body"/>
          </p:nvPr>
        </p:nvSpPr>
        <p:spPr>
          <a:xfrm>
            <a:off x="6412992" y="2583371"/>
            <a:ext cx="4815840" cy="35935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228600" lvl="2" marL="13716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342900" lvl="3" marL="18288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228600" lvl="4" marL="22860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8"/>
          <p:cNvSpPr txBox="1"/>
          <p:nvPr>
            <p:ph idx="10" type="dt"/>
          </p:nvPr>
        </p:nvSpPr>
        <p:spPr>
          <a:xfrm>
            <a:off x="6903720" y="6356350"/>
            <a:ext cx="32369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just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8"/>
          <p:cNvSpPr txBox="1"/>
          <p:nvPr>
            <p:ph idx="11" type="ftr"/>
          </p:nvPr>
        </p:nvSpPr>
        <p:spPr>
          <a:xfrm>
            <a:off x="960120" y="6356350"/>
            <a:ext cx="5504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8"/>
          <p:cNvSpPr txBox="1"/>
          <p:nvPr>
            <p:ph idx="12" type="sldNum"/>
          </p:nvPr>
        </p:nvSpPr>
        <p:spPr>
          <a:xfrm>
            <a:off x="10296144" y="6356350"/>
            <a:ext cx="932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9"/>
          <p:cNvSpPr txBox="1"/>
          <p:nvPr>
            <p:ph idx="1" type="body"/>
          </p:nvPr>
        </p:nvSpPr>
        <p:spPr>
          <a:xfrm>
            <a:off x="960121" y="2587752"/>
            <a:ext cx="4818888" cy="892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b="0" sz="2600" cap="none"/>
            </a:lvl1pPr>
            <a:lvl2pPr indent="-228600" lvl="1" marL="9144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19"/>
          <p:cNvSpPr txBox="1"/>
          <p:nvPr>
            <p:ph idx="2" type="body"/>
          </p:nvPr>
        </p:nvSpPr>
        <p:spPr>
          <a:xfrm>
            <a:off x="960120" y="3594538"/>
            <a:ext cx="4818888" cy="25868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228600" lvl="2" marL="13716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342900" lvl="3" marL="18288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228600" lvl="4" marL="22860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19"/>
          <p:cNvSpPr txBox="1"/>
          <p:nvPr>
            <p:ph idx="3" type="body"/>
          </p:nvPr>
        </p:nvSpPr>
        <p:spPr>
          <a:xfrm>
            <a:off x="6409944" y="2587752"/>
            <a:ext cx="4818888" cy="89204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  <a:defRPr b="0" sz="2600" cap="none"/>
            </a:lvl1pPr>
            <a:lvl2pPr indent="-228600" lvl="1" marL="9144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19"/>
          <p:cNvSpPr txBox="1"/>
          <p:nvPr>
            <p:ph idx="4" type="body"/>
          </p:nvPr>
        </p:nvSpPr>
        <p:spPr>
          <a:xfrm>
            <a:off x="6409944" y="3594538"/>
            <a:ext cx="4818888" cy="258680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2pPr>
            <a:lvl3pPr indent="-228600" lvl="2" marL="13716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indent="-342900" lvl="3" marL="18288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4pPr>
            <a:lvl5pPr indent="-228600" lvl="4" marL="22860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19"/>
          <p:cNvSpPr txBox="1"/>
          <p:nvPr>
            <p:ph idx="10" type="dt"/>
          </p:nvPr>
        </p:nvSpPr>
        <p:spPr>
          <a:xfrm>
            <a:off x="6903720" y="6356350"/>
            <a:ext cx="32369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just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9"/>
          <p:cNvSpPr txBox="1"/>
          <p:nvPr>
            <p:ph idx="11" type="ftr"/>
          </p:nvPr>
        </p:nvSpPr>
        <p:spPr>
          <a:xfrm>
            <a:off x="960120" y="6356350"/>
            <a:ext cx="5504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9"/>
          <p:cNvSpPr txBox="1"/>
          <p:nvPr>
            <p:ph idx="12" type="sldNum"/>
          </p:nvPr>
        </p:nvSpPr>
        <p:spPr>
          <a:xfrm>
            <a:off x="10296144" y="6356350"/>
            <a:ext cx="932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  <p:sp>
        <p:nvSpPr>
          <p:cNvPr id="51" name="Google Shape;51;p19"/>
          <p:cNvSpPr txBox="1"/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20"/>
          <p:cNvSpPr txBox="1"/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0"/>
          <p:cNvSpPr txBox="1"/>
          <p:nvPr>
            <p:ph idx="10" type="dt"/>
          </p:nvPr>
        </p:nvSpPr>
        <p:spPr>
          <a:xfrm>
            <a:off x="6903720" y="6356350"/>
            <a:ext cx="32369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just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0"/>
          <p:cNvSpPr txBox="1"/>
          <p:nvPr>
            <p:ph idx="11" type="ftr"/>
          </p:nvPr>
        </p:nvSpPr>
        <p:spPr>
          <a:xfrm>
            <a:off x="960120" y="6356350"/>
            <a:ext cx="5504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0"/>
          <p:cNvSpPr txBox="1"/>
          <p:nvPr>
            <p:ph idx="12" type="sldNum"/>
          </p:nvPr>
        </p:nvSpPr>
        <p:spPr>
          <a:xfrm>
            <a:off x="10296144" y="6356350"/>
            <a:ext cx="932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1"/>
          <p:cNvSpPr txBox="1"/>
          <p:nvPr>
            <p:ph idx="10" type="dt"/>
          </p:nvPr>
        </p:nvSpPr>
        <p:spPr>
          <a:xfrm>
            <a:off x="6903720" y="6356350"/>
            <a:ext cx="32369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just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1"/>
          <p:cNvSpPr txBox="1"/>
          <p:nvPr>
            <p:ph idx="11" type="ftr"/>
          </p:nvPr>
        </p:nvSpPr>
        <p:spPr>
          <a:xfrm>
            <a:off x="960120" y="6356350"/>
            <a:ext cx="5504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1"/>
          <p:cNvSpPr txBox="1"/>
          <p:nvPr>
            <p:ph idx="12" type="sldNum"/>
          </p:nvPr>
        </p:nvSpPr>
        <p:spPr>
          <a:xfrm>
            <a:off x="10296144" y="6356350"/>
            <a:ext cx="932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>
  <p:cSld name="Content with Ca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2"/>
          <p:cNvSpPr txBox="1"/>
          <p:nvPr>
            <p:ph idx="1" type="body"/>
          </p:nvPr>
        </p:nvSpPr>
        <p:spPr>
          <a:xfrm>
            <a:off x="5183188" y="2591850"/>
            <a:ext cx="6045644" cy="35935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/>
            </a:lvl1pPr>
            <a:lvl2pPr indent="-406400" lvl="1" marL="9144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800"/>
              <a:buChar char="▪"/>
              <a:defRPr sz="2800"/>
            </a:lvl2pPr>
            <a:lvl3pPr indent="-228600" lvl="2" marL="13716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3pPr>
            <a:lvl4pPr indent="-355600" lvl="3" marL="18288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▪"/>
              <a:defRPr sz="2000"/>
            </a:lvl4pPr>
            <a:lvl5pPr indent="-228600" lvl="4" marL="22860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3" name="Google Shape;63;p22"/>
          <p:cNvSpPr txBox="1"/>
          <p:nvPr>
            <p:ph idx="2" type="body"/>
          </p:nvPr>
        </p:nvSpPr>
        <p:spPr>
          <a:xfrm>
            <a:off x="960120" y="2591850"/>
            <a:ext cx="3811905" cy="32771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indent="-228600" lvl="1" marL="9144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4" name="Google Shape;64;p22"/>
          <p:cNvSpPr txBox="1"/>
          <p:nvPr>
            <p:ph idx="10" type="dt"/>
          </p:nvPr>
        </p:nvSpPr>
        <p:spPr>
          <a:xfrm>
            <a:off x="6903720" y="6356350"/>
            <a:ext cx="32369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just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2"/>
          <p:cNvSpPr txBox="1"/>
          <p:nvPr>
            <p:ph idx="11" type="ftr"/>
          </p:nvPr>
        </p:nvSpPr>
        <p:spPr>
          <a:xfrm>
            <a:off x="960120" y="6356350"/>
            <a:ext cx="5504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2"/>
          <p:cNvSpPr txBox="1"/>
          <p:nvPr>
            <p:ph idx="12" type="sldNum"/>
          </p:nvPr>
        </p:nvSpPr>
        <p:spPr>
          <a:xfrm>
            <a:off x="10296144" y="6356350"/>
            <a:ext cx="932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  <p:sp>
        <p:nvSpPr>
          <p:cNvPr id="67" name="Google Shape;67;p22"/>
          <p:cNvSpPr txBox="1"/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>
  <p:cSld name="Picture with Caption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3"/>
          <p:cNvSpPr/>
          <p:nvPr>
            <p:ph idx="2" type="pic"/>
          </p:nvPr>
        </p:nvSpPr>
        <p:spPr>
          <a:xfrm>
            <a:off x="0" y="2267712"/>
            <a:ext cx="6571469" cy="4590288"/>
          </a:xfrm>
          <a:prstGeom prst="rect">
            <a:avLst/>
          </a:prstGeom>
          <a:solidFill>
            <a:srgbClr val="D8D8D8"/>
          </a:solidFill>
          <a:ln>
            <a:noFill/>
          </a:ln>
        </p:spPr>
      </p:sp>
      <p:sp>
        <p:nvSpPr>
          <p:cNvPr id="70" name="Google Shape;70;p23"/>
          <p:cNvSpPr txBox="1"/>
          <p:nvPr>
            <p:ph idx="1" type="body"/>
          </p:nvPr>
        </p:nvSpPr>
        <p:spPr>
          <a:xfrm>
            <a:off x="7235971" y="2587752"/>
            <a:ext cx="3992856" cy="3593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indent="-228600" lvl="1" marL="91440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1" name="Google Shape;71;p23"/>
          <p:cNvSpPr txBox="1"/>
          <p:nvPr>
            <p:ph idx="10" type="dt"/>
          </p:nvPr>
        </p:nvSpPr>
        <p:spPr>
          <a:xfrm>
            <a:off x="6903720" y="6356350"/>
            <a:ext cx="32369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just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3"/>
          <p:cNvSpPr txBox="1"/>
          <p:nvPr>
            <p:ph idx="11" type="ftr"/>
          </p:nvPr>
        </p:nvSpPr>
        <p:spPr>
          <a:xfrm>
            <a:off x="960120" y="6356350"/>
            <a:ext cx="5504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3"/>
          <p:cNvSpPr txBox="1"/>
          <p:nvPr>
            <p:ph idx="12" type="sldNum"/>
          </p:nvPr>
        </p:nvSpPr>
        <p:spPr>
          <a:xfrm>
            <a:off x="10296144" y="6356350"/>
            <a:ext cx="932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  <p:sp>
        <p:nvSpPr>
          <p:cNvPr id="74" name="Google Shape;74;p23"/>
          <p:cNvSpPr txBox="1"/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/>
          <p:nvPr/>
        </p:nvSpPr>
        <p:spPr>
          <a:xfrm>
            <a:off x="0" y="0"/>
            <a:ext cx="12192000" cy="226498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11" name="Google Shape;11;p12"/>
          <p:cNvSpPr txBox="1"/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Libre Franklin"/>
              <a:buNone/>
              <a:defRPr b="0" i="0" sz="66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12"/>
          <p:cNvSpPr txBox="1"/>
          <p:nvPr>
            <p:ph idx="1" type="body"/>
          </p:nvPr>
        </p:nvSpPr>
        <p:spPr>
          <a:xfrm>
            <a:off x="960120" y="2587752"/>
            <a:ext cx="10268712" cy="35935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b="0" i="0" sz="26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indent="-374650" lvl="1" marL="914400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▪"/>
              <a:defRPr b="0" i="0" sz="23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2pPr>
            <a:lvl3pPr indent="-228600" lvl="2" marL="1371600" marR="0" rtl="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3pPr>
            <a:lvl4pPr indent="-342900" lvl="3" marL="1828800" marR="0" rtl="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4pPr>
            <a:lvl5pPr indent="-228600" lvl="4" marL="2286000" marR="0" rtl="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9pPr>
          </a:lstStyle>
          <a:p/>
        </p:txBody>
      </p:sp>
      <p:sp>
        <p:nvSpPr>
          <p:cNvPr id="13" name="Google Shape;13;p12"/>
          <p:cNvSpPr txBox="1"/>
          <p:nvPr>
            <p:ph idx="10" type="dt"/>
          </p:nvPr>
        </p:nvSpPr>
        <p:spPr>
          <a:xfrm>
            <a:off x="6903720" y="6356350"/>
            <a:ext cx="32369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just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9pPr>
          </a:lstStyle>
          <a:p/>
        </p:txBody>
      </p:sp>
      <p:sp>
        <p:nvSpPr>
          <p:cNvPr id="14" name="Google Shape;14;p12"/>
          <p:cNvSpPr txBox="1"/>
          <p:nvPr>
            <p:ph idx="11" type="ftr"/>
          </p:nvPr>
        </p:nvSpPr>
        <p:spPr>
          <a:xfrm>
            <a:off x="960120" y="6356350"/>
            <a:ext cx="5504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9pPr>
          </a:lstStyle>
          <a:p/>
        </p:txBody>
      </p:sp>
      <p:sp>
        <p:nvSpPr>
          <p:cNvPr id="15" name="Google Shape;15;p12"/>
          <p:cNvSpPr txBox="1"/>
          <p:nvPr>
            <p:ph idx="12" type="sldNum"/>
          </p:nvPr>
        </p:nvSpPr>
        <p:spPr>
          <a:xfrm>
            <a:off x="10296144" y="6356350"/>
            <a:ext cx="932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/>
          <p:nvPr/>
        </p:nvSpPr>
        <p:spPr>
          <a:xfrm>
            <a:off x="0" y="0"/>
            <a:ext cx="12192000" cy="226498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90" name="Google Shape;90;p15"/>
          <p:cNvSpPr txBox="1"/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Libre Franklin"/>
              <a:buNone/>
              <a:defRPr b="0" i="0" sz="66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1" name="Google Shape;91;p15"/>
          <p:cNvSpPr txBox="1"/>
          <p:nvPr>
            <p:ph idx="1" type="body"/>
          </p:nvPr>
        </p:nvSpPr>
        <p:spPr>
          <a:xfrm>
            <a:off x="960120" y="2587752"/>
            <a:ext cx="10268712" cy="35935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2600"/>
              <a:buFont typeface="Arial"/>
              <a:buNone/>
              <a:defRPr b="0" i="0" sz="26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indent="-374650" lvl="1" marL="914400" marR="0" rtl="0" algn="l">
              <a:lnSpc>
                <a:spcPct val="101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2300"/>
              <a:buFont typeface="Noto Sans Symbols"/>
              <a:buChar char="▪"/>
              <a:defRPr b="0" i="0" sz="23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2pPr>
            <a:lvl3pPr indent="-228600" lvl="2" marL="1371600" marR="0" rtl="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3pPr>
            <a:lvl4pPr indent="-342900" lvl="3" marL="1828800" marR="0" rtl="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4pPr>
            <a:lvl5pPr indent="-228600" lvl="4" marL="2286000" marR="0" rtl="0" algn="l">
              <a:lnSpc>
                <a:spcPct val="101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9pPr>
          </a:lstStyle>
          <a:p/>
        </p:txBody>
      </p:sp>
      <p:sp>
        <p:nvSpPr>
          <p:cNvPr id="92" name="Google Shape;92;p15"/>
          <p:cNvSpPr txBox="1"/>
          <p:nvPr>
            <p:ph idx="10" type="dt"/>
          </p:nvPr>
        </p:nvSpPr>
        <p:spPr>
          <a:xfrm>
            <a:off x="6903720" y="6356350"/>
            <a:ext cx="323697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just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9pPr>
          </a:lstStyle>
          <a:p/>
        </p:txBody>
      </p:sp>
      <p:sp>
        <p:nvSpPr>
          <p:cNvPr id="93" name="Google Shape;93;p15"/>
          <p:cNvSpPr txBox="1"/>
          <p:nvPr>
            <p:ph idx="11" type="ftr"/>
          </p:nvPr>
        </p:nvSpPr>
        <p:spPr>
          <a:xfrm>
            <a:off x="960120" y="6356350"/>
            <a:ext cx="5504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9pPr>
          </a:lstStyle>
          <a:p/>
        </p:txBody>
      </p:sp>
      <p:sp>
        <p:nvSpPr>
          <p:cNvPr id="94" name="Google Shape;94;p15"/>
          <p:cNvSpPr txBox="1"/>
          <p:nvPr>
            <p:ph idx="12" type="sldNum"/>
          </p:nvPr>
        </p:nvSpPr>
        <p:spPr>
          <a:xfrm>
            <a:off x="10296144" y="6356350"/>
            <a:ext cx="9326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energypoverty.ca/mappingtool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energypoverty.ca/mappingtool/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106" name="Google Shape;106;p1"/>
          <p:cNvSpPr/>
          <p:nvPr/>
        </p:nvSpPr>
        <p:spPr>
          <a:xfrm>
            <a:off x="4059935" y="1225106"/>
            <a:ext cx="8132066" cy="3788958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107" name="Google Shape;107;p1"/>
          <p:cNvSpPr txBox="1"/>
          <p:nvPr>
            <p:ph type="ctrTitle"/>
          </p:nvPr>
        </p:nvSpPr>
        <p:spPr>
          <a:xfrm>
            <a:off x="4270725" y="1088825"/>
            <a:ext cx="7703700" cy="344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920"/>
              <a:buFont typeface="Libre Franklin"/>
              <a:buNone/>
            </a:pPr>
            <a:r>
              <a:rPr lang="en-CA" sz="8820">
                <a:solidFill>
                  <a:schemeClr val="lt1"/>
                </a:solidFill>
              </a:rPr>
              <a:t>ELECTRICITY UNIT TASK</a:t>
            </a:r>
            <a:endParaRPr sz="8820"/>
          </a:p>
        </p:txBody>
      </p:sp>
      <p:sp>
        <p:nvSpPr>
          <p:cNvPr id="108" name="Google Shape;108;p1"/>
          <p:cNvSpPr txBox="1"/>
          <p:nvPr>
            <p:ph idx="1" type="subTitle"/>
          </p:nvPr>
        </p:nvSpPr>
        <p:spPr>
          <a:xfrm>
            <a:off x="4703402" y="5206246"/>
            <a:ext cx="6433990" cy="10241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CA" sz="2000">
                <a:solidFill>
                  <a:schemeClr val="dk1"/>
                </a:solidFill>
              </a:rPr>
              <a:t>Designing a Dorm Room Circuit</a:t>
            </a:r>
            <a:endParaRPr/>
          </a:p>
          <a:p>
            <a:pPr indent="0" lvl="0" marL="0" rtl="0" algn="l">
              <a:lnSpc>
                <a:spcPct val="9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en-CA" sz="2000">
                <a:solidFill>
                  <a:schemeClr val="dk1"/>
                </a:solidFill>
              </a:rPr>
              <a:t>Determining Cost and Assessing Access to Electricity</a:t>
            </a:r>
            <a:endParaRPr/>
          </a:p>
        </p:txBody>
      </p:sp>
      <p:pic>
        <p:nvPicPr>
          <p:cNvPr descr="Electronics protoboard" id="109" name="Google Shape;109;p1"/>
          <p:cNvPicPr preferRelativeResize="0"/>
          <p:nvPr/>
        </p:nvPicPr>
        <p:blipFill rotWithShape="1">
          <a:blip r:embed="rId3">
            <a:alphaModFix/>
          </a:blip>
          <a:srcRect b="1" l="0" r="28476" t="0"/>
          <a:stretch/>
        </p:blipFill>
        <p:spPr>
          <a:xfrm>
            <a:off x="20" y="1225106"/>
            <a:ext cx="4059915" cy="37889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0"/>
          <p:cNvSpPr txBox="1"/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Libre Franklin"/>
              <a:buNone/>
            </a:pPr>
            <a:r>
              <a:rPr lang="en-CA"/>
              <a:t>HOW TO PRESENT?</a:t>
            </a:r>
            <a:endParaRPr/>
          </a:p>
        </p:txBody>
      </p:sp>
      <p:sp>
        <p:nvSpPr>
          <p:cNvPr id="184" name="Google Shape;184;p10"/>
          <p:cNvSpPr txBox="1"/>
          <p:nvPr>
            <p:ph idx="1" type="body"/>
          </p:nvPr>
        </p:nvSpPr>
        <p:spPr>
          <a:xfrm>
            <a:off x="960120" y="2587752"/>
            <a:ext cx="10268712" cy="35935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en-CA"/>
              <a:t>You may present in any of the following methods:</a:t>
            </a:r>
            <a:endParaRPr/>
          </a:p>
          <a:p>
            <a:pPr indent="0" lvl="0" marL="0" rtl="0" algn="ctr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en-CA"/>
              <a:t>Slideshow</a:t>
            </a:r>
            <a:endParaRPr/>
          </a:p>
          <a:p>
            <a:pPr indent="0" lvl="0" marL="0" rtl="0" algn="ctr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en-CA"/>
              <a:t>Infographic</a:t>
            </a:r>
            <a:endParaRPr/>
          </a:p>
          <a:p>
            <a:pPr indent="0" lvl="0" marL="0" rtl="0" algn="ctr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en-CA"/>
              <a:t>Recording</a:t>
            </a:r>
            <a:endParaRPr/>
          </a:p>
          <a:p>
            <a:pPr indent="0" lvl="0" marL="0" rtl="0" algn="ctr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en-CA"/>
              <a:t>Written Report</a:t>
            </a:r>
            <a:endParaRPr/>
          </a:p>
          <a:p>
            <a:pPr indent="0" lvl="0" marL="0" rtl="0" algn="ctr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en-CA"/>
              <a:t>Other? Consult your teacher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1"/>
          <p:cNvSpPr/>
          <p:nvPr/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190" name="Google Shape;190;p11"/>
          <p:cNvSpPr/>
          <p:nvPr/>
        </p:nvSpPr>
        <p:spPr>
          <a:xfrm>
            <a:off x="0" y="0"/>
            <a:ext cx="12192000" cy="226498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191" name="Google Shape;191;p11"/>
          <p:cNvSpPr txBox="1"/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Libre Franklin"/>
              <a:buNone/>
            </a:pPr>
            <a:r>
              <a:rPr lang="en-CA" sz="6500"/>
              <a:t>RUBRIC AND CHECKLIST</a:t>
            </a:r>
            <a:endParaRPr sz="6500"/>
          </a:p>
        </p:txBody>
      </p:sp>
      <p:sp>
        <p:nvSpPr>
          <p:cNvPr id="192" name="Google Shape;192;p11"/>
          <p:cNvSpPr txBox="1"/>
          <p:nvPr>
            <p:ph idx="1" type="body"/>
          </p:nvPr>
        </p:nvSpPr>
        <p:spPr>
          <a:xfrm>
            <a:off x="576775" y="2784143"/>
            <a:ext cx="6165931" cy="34330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en-CA"/>
              <a:t>Focus on the success criteria.  Additional details are provided in level descriptions.</a:t>
            </a:r>
            <a:endParaRPr/>
          </a:p>
          <a:p>
            <a:pPr indent="0" lvl="0" marL="0" rtl="0" algn="l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en-CA"/>
              <a:t>Use the checklist as a guide.</a:t>
            </a:r>
            <a:endParaRPr/>
          </a:p>
          <a:p>
            <a:pPr indent="0" lvl="0" marL="0" rtl="0" algn="l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en-CA"/>
              <a:t>Thinking     /10</a:t>
            </a:r>
            <a:endParaRPr/>
          </a:p>
          <a:p>
            <a:pPr indent="0" lvl="0" marL="0" rtl="0" algn="l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en-CA"/>
              <a:t>Communication    /10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"/>
          <p:cNvSpPr txBox="1"/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Libre Franklin"/>
              <a:buNone/>
            </a:pPr>
            <a:r>
              <a:rPr lang="en-CA"/>
              <a:t>REVIEW TERMS</a:t>
            </a:r>
            <a:endParaRPr/>
          </a:p>
        </p:txBody>
      </p:sp>
      <p:sp>
        <p:nvSpPr>
          <p:cNvPr id="115" name="Google Shape;115;p2"/>
          <p:cNvSpPr txBox="1"/>
          <p:nvPr>
            <p:ph idx="1" type="body"/>
          </p:nvPr>
        </p:nvSpPr>
        <p:spPr>
          <a:xfrm>
            <a:off x="960120" y="2587752"/>
            <a:ext cx="10268712" cy="35935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en-CA"/>
              <a:t>With a partner, </a:t>
            </a:r>
            <a:r>
              <a:rPr b="1" lang="en-CA"/>
              <a:t>review</a:t>
            </a:r>
            <a:r>
              <a:rPr lang="en-CA"/>
              <a:t> the following terms:</a:t>
            </a:r>
            <a:endParaRPr/>
          </a:p>
          <a:p>
            <a:pPr indent="0" lvl="0" marL="0" rtl="0" algn="ctr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en-CA"/>
              <a:t>Series Circuit</a:t>
            </a:r>
            <a:endParaRPr/>
          </a:p>
          <a:p>
            <a:pPr indent="0" lvl="0" marL="0" rtl="0" algn="ctr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en-CA"/>
              <a:t>Parallel Circuit</a:t>
            </a:r>
            <a:endParaRPr/>
          </a:p>
          <a:p>
            <a:pPr indent="0" lvl="0" marL="0" rtl="0" algn="ctr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en-CA"/>
              <a:t>Load</a:t>
            </a:r>
            <a:endParaRPr/>
          </a:p>
          <a:p>
            <a:pPr indent="0" lvl="0" marL="0" rtl="0" algn="ctr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en-CA"/>
              <a:t>Cost of Electricity</a:t>
            </a:r>
            <a:endParaRPr/>
          </a:p>
          <a:p>
            <a:pPr indent="0" lvl="0" marL="0" rtl="0" algn="l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"/>
          <p:cNvSpPr/>
          <p:nvPr/>
        </p:nvSpPr>
        <p:spPr>
          <a:xfrm>
            <a:off x="-249526" y="-1506400"/>
            <a:ext cx="12189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122" name="Google Shape;122;p3"/>
          <p:cNvSpPr txBox="1"/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600"/>
              <a:buFont typeface="Libre Franklin"/>
              <a:buNone/>
            </a:pPr>
            <a:r>
              <a:rPr lang="en-CA" sz="5600"/>
              <a:t>WHAT DOES A DORM ROOM LOOK LIKE?</a:t>
            </a:r>
            <a:endParaRPr/>
          </a:p>
        </p:txBody>
      </p:sp>
      <p:sp>
        <p:nvSpPr>
          <p:cNvPr id="123" name="Google Shape;123;p3"/>
          <p:cNvSpPr/>
          <p:nvPr/>
        </p:nvSpPr>
        <p:spPr>
          <a:xfrm>
            <a:off x="0" y="2264989"/>
            <a:ext cx="12188952" cy="3952189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124" name="Google Shape;124;p3"/>
          <p:cNvSpPr txBox="1"/>
          <p:nvPr>
            <p:ph idx="1" type="body"/>
          </p:nvPr>
        </p:nvSpPr>
        <p:spPr>
          <a:xfrm>
            <a:off x="960120" y="2587752"/>
            <a:ext cx="3694176" cy="32581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/>
          </a:bodyPr>
          <a:lstStyle/>
          <a:p>
            <a:pPr indent="0" lvl="0" marL="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CA"/>
              <a:t>Discuss.</a:t>
            </a:r>
            <a:endParaRPr/>
          </a:p>
          <a:p>
            <a:pPr indent="0" lvl="0" marL="0" rtl="0" algn="l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CA"/>
              <a:t>Who uses a dorm room?</a:t>
            </a:r>
            <a:endParaRPr/>
          </a:p>
          <a:p>
            <a:pPr indent="0" lvl="0" marL="0" rtl="0" algn="l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CA"/>
              <a:t>Do colleges or universities have them? Anywhere else?</a:t>
            </a:r>
            <a:endParaRPr/>
          </a:p>
          <a:p>
            <a:pPr indent="0" lvl="0" marL="0" rtl="0" algn="l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CA"/>
              <a:t>What appliances or devices might you find?</a:t>
            </a:r>
            <a:endParaRPr/>
          </a:p>
        </p:txBody>
      </p:sp>
      <p:pic>
        <p:nvPicPr>
          <p:cNvPr descr="Room Layouts &amp; Tours | Department of Resident Life | University of Maryland" id="125" name="Google Shape;125;p3"/>
          <p:cNvPicPr preferRelativeResize="0"/>
          <p:nvPr/>
        </p:nvPicPr>
        <p:blipFill rotWithShape="1">
          <a:blip r:embed="rId3">
            <a:alphaModFix/>
          </a:blip>
          <a:srcRect b="-16211" l="15769" r="18986" t="0"/>
          <a:stretch/>
        </p:blipFill>
        <p:spPr>
          <a:xfrm>
            <a:off x="5099575" y="2265000"/>
            <a:ext cx="3438124" cy="4592998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reflection blurRad="0" dir="5400000" dist="38100" endA="0" endPos="30000" fadeDir="5400012" kx="0" rotWithShape="0" algn="bl" stPos="0" sy="-100000" ky="0"/>
          </a:effectLst>
        </p:spPr>
      </p:pic>
      <p:pic>
        <p:nvPicPr>
          <p:cNvPr descr="Traditional Dorms (seasonal) | Ancillary Services | University of Calgary" id="126" name="Google Shape;126;p3"/>
          <p:cNvPicPr preferRelativeResize="0"/>
          <p:nvPr/>
        </p:nvPicPr>
        <p:blipFill rotWithShape="1">
          <a:blip r:embed="rId4">
            <a:alphaModFix/>
          </a:blip>
          <a:srcRect b="-1" l="50428" r="14101" t="0"/>
          <a:stretch/>
        </p:blipFill>
        <p:spPr>
          <a:xfrm>
            <a:off x="8687477" y="2264985"/>
            <a:ext cx="3504523" cy="39521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4"/>
          <p:cNvSpPr txBox="1"/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940"/>
              <a:buFont typeface="Libre Franklin"/>
              <a:buNone/>
            </a:pPr>
            <a:r>
              <a:rPr lang="en-CA" sz="5640"/>
              <a:t>NEW CONCEPT:</a:t>
            </a:r>
            <a:br>
              <a:rPr lang="en-CA" sz="5640"/>
            </a:br>
            <a:r>
              <a:rPr lang="en-CA" sz="5640"/>
              <a:t>WHAT IS ENERGY POVERTY?</a:t>
            </a:r>
            <a:endParaRPr sz="5640"/>
          </a:p>
        </p:txBody>
      </p:sp>
      <p:sp>
        <p:nvSpPr>
          <p:cNvPr id="133" name="Google Shape;133;p4"/>
          <p:cNvSpPr txBox="1"/>
          <p:nvPr>
            <p:ph idx="1" type="body"/>
          </p:nvPr>
        </p:nvSpPr>
        <p:spPr>
          <a:xfrm>
            <a:off x="960120" y="2587752"/>
            <a:ext cx="10268712" cy="35935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625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521"/>
              <a:buNone/>
            </a:pPr>
            <a:r>
              <a:rPr lang="en-CA" sz="4158"/>
              <a:t>People that do not have access to affordable and safe energy may experience energy poverty.  This occurs all around the world but also in Ontario.</a:t>
            </a:r>
            <a:endParaRPr sz="4158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ct val="62521"/>
              <a:buNone/>
            </a:pPr>
            <a:r>
              <a:rPr lang="en-CA" sz="4158"/>
              <a:t>Certain groups of people experience different levels of energy poverty.</a:t>
            </a:r>
            <a:endParaRPr sz="4158"/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ct val="62521"/>
              <a:buNone/>
            </a:pPr>
            <a:r>
              <a:rPr lang="en-CA" sz="4158"/>
              <a:t>Use this mapping tool to discover how different places in Canada have different access to electricity: </a:t>
            </a:r>
            <a:r>
              <a:rPr lang="en-CA" sz="2800" u="sng">
                <a:solidFill>
                  <a:schemeClr val="hlink"/>
                </a:solidFill>
                <a:hlinkClick r:id="rId3"/>
              </a:rPr>
              <a:t>https://energypoverty.ca/mappingtool/</a:t>
            </a:r>
            <a:r>
              <a:rPr lang="en-CA" sz="2800"/>
              <a:t>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"/>
          <p:cNvSpPr/>
          <p:nvPr/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140" name="Google Shape;140;p5"/>
          <p:cNvSpPr/>
          <p:nvPr/>
        </p:nvSpPr>
        <p:spPr>
          <a:xfrm>
            <a:off x="0" y="0"/>
            <a:ext cx="4657345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141" name="Google Shape;141;p5"/>
          <p:cNvSpPr txBox="1"/>
          <p:nvPr>
            <p:ph type="title"/>
          </p:nvPr>
        </p:nvSpPr>
        <p:spPr>
          <a:xfrm>
            <a:off x="214078" y="643475"/>
            <a:ext cx="3958800" cy="557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600"/>
              <a:buFont typeface="Libre Franklin"/>
              <a:buNone/>
            </a:pPr>
            <a:r>
              <a:rPr lang="en-CA" sz="4600"/>
              <a:t>DISCUSSION QUESTIONS</a:t>
            </a:r>
            <a:endParaRPr/>
          </a:p>
        </p:txBody>
      </p:sp>
      <p:grpSp>
        <p:nvGrpSpPr>
          <p:cNvPr id="142" name="Google Shape;142;p5"/>
          <p:cNvGrpSpPr/>
          <p:nvPr/>
        </p:nvGrpSpPr>
        <p:grpSpPr>
          <a:xfrm>
            <a:off x="5411638" y="644147"/>
            <a:ext cx="5816836" cy="5569705"/>
            <a:chOff x="0" y="680"/>
            <a:chExt cx="5816836" cy="5569705"/>
          </a:xfrm>
        </p:grpSpPr>
        <p:sp>
          <p:nvSpPr>
            <p:cNvPr id="143" name="Google Shape;143;p5"/>
            <p:cNvSpPr/>
            <p:nvPr/>
          </p:nvSpPr>
          <p:spPr>
            <a:xfrm>
              <a:off x="0" y="680"/>
              <a:ext cx="5816750" cy="1591344"/>
            </a:xfrm>
            <a:prstGeom prst="roundRect">
              <a:avLst>
                <a:gd fmla="val 10000" name="adj"/>
              </a:avLst>
            </a:prstGeom>
            <a:solidFill>
              <a:srgbClr val="7D9EB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5"/>
            <p:cNvSpPr/>
            <p:nvPr/>
          </p:nvSpPr>
          <p:spPr>
            <a:xfrm>
              <a:off x="481381" y="358732"/>
              <a:ext cx="875239" cy="875239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5"/>
            <p:cNvSpPr/>
            <p:nvPr/>
          </p:nvSpPr>
          <p:spPr>
            <a:xfrm>
              <a:off x="1838002" y="680"/>
              <a:ext cx="3978747" cy="15913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5"/>
            <p:cNvSpPr txBox="1"/>
            <p:nvPr/>
          </p:nvSpPr>
          <p:spPr>
            <a:xfrm>
              <a:off x="1462236" y="683"/>
              <a:ext cx="4354500" cy="159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68400" lIns="168400" spcFirstLastPara="1" rIns="168400" wrap="square" tIns="1684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Libre Franklin Medium"/>
                <a:buNone/>
              </a:pPr>
              <a:r>
                <a:rPr b="0" i="0" lang="en-CA" sz="2400" u="none" cap="none" strike="noStrike">
                  <a:solidFill>
                    <a:schemeClr val="dk1"/>
                  </a:solidFill>
                  <a:latin typeface="Libre Franklin Medium"/>
                  <a:ea typeface="Libre Franklin Medium"/>
                  <a:cs typeface="Libre Franklin Medium"/>
                  <a:sym typeface="Libre Franklin Medium"/>
                </a:rPr>
                <a:t>What did you notice when you explored Energy Poverty across Canada?</a:t>
              </a:r>
              <a:endParaRPr b="0" i="0" sz="24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endParaRPr>
            </a:p>
          </p:txBody>
        </p:sp>
        <p:sp>
          <p:nvSpPr>
            <p:cNvPr id="147" name="Google Shape;147;p5"/>
            <p:cNvSpPr/>
            <p:nvPr/>
          </p:nvSpPr>
          <p:spPr>
            <a:xfrm>
              <a:off x="0" y="1989860"/>
              <a:ext cx="5816750" cy="1591344"/>
            </a:xfrm>
            <a:prstGeom prst="roundRect">
              <a:avLst>
                <a:gd fmla="val 10000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" name="Google Shape;148;p5"/>
            <p:cNvSpPr/>
            <p:nvPr/>
          </p:nvSpPr>
          <p:spPr>
            <a:xfrm>
              <a:off x="481381" y="2347913"/>
              <a:ext cx="875239" cy="875239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" name="Google Shape;149;p5"/>
            <p:cNvSpPr/>
            <p:nvPr/>
          </p:nvSpPr>
          <p:spPr>
            <a:xfrm>
              <a:off x="1838002" y="1989860"/>
              <a:ext cx="3978747" cy="15913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5"/>
            <p:cNvSpPr txBox="1"/>
            <p:nvPr/>
          </p:nvSpPr>
          <p:spPr>
            <a:xfrm>
              <a:off x="1567936" y="1989858"/>
              <a:ext cx="4248900" cy="159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68400" lIns="168400" spcFirstLastPara="1" rIns="168400" wrap="square" tIns="1684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Libre Franklin Medium"/>
                <a:buNone/>
              </a:pPr>
              <a:r>
                <a:rPr b="0" i="0" lang="en-CA" sz="2400" u="none" cap="none" strike="noStrike">
                  <a:solidFill>
                    <a:schemeClr val="dk1"/>
                  </a:solidFill>
                  <a:latin typeface="Libre Franklin Medium"/>
                  <a:ea typeface="Libre Franklin Medium"/>
                  <a:cs typeface="Libre Franklin Medium"/>
                  <a:sym typeface="Libre Franklin Medium"/>
                </a:rPr>
                <a:t>How is Energy Poverty measured?</a:t>
              </a:r>
              <a:endParaRPr b="0" i="0" sz="24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endParaRPr>
            </a:p>
          </p:txBody>
        </p:sp>
        <p:sp>
          <p:nvSpPr>
            <p:cNvPr id="151" name="Google Shape;151;p5"/>
            <p:cNvSpPr/>
            <p:nvPr/>
          </p:nvSpPr>
          <p:spPr>
            <a:xfrm>
              <a:off x="0" y="3979041"/>
              <a:ext cx="5816750" cy="1591344"/>
            </a:xfrm>
            <a:prstGeom prst="roundRect">
              <a:avLst>
                <a:gd fmla="val 10000" name="adj"/>
              </a:avLst>
            </a:prstGeom>
            <a:solidFill>
              <a:srgbClr val="8F7DB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5"/>
            <p:cNvSpPr/>
            <p:nvPr/>
          </p:nvSpPr>
          <p:spPr>
            <a:xfrm>
              <a:off x="481381" y="4337093"/>
              <a:ext cx="875239" cy="875239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5"/>
            <p:cNvSpPr/>
            <p:nvPr/>
          </p:nvSpPr>
          <p:spPr>
            <a:xfrm>
              <a:off x="1838002" y="3979041"/>
              <a:ext cx="3978747" cy="159134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5"/>
            <p:cNvSpPr txBox="1"/>
            <p:nvPr/>
          </p:nvSpPr>
          <p:spPr>
            <a:xfrm>
              <a:off x="1462211" y="3979033"/>
              <a:ext cx="4354500" cy="1591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68400" lIns="168400" spcFirstLastPara="1" rIns="168400" wrap="square" tIns="1684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Libre Franklin Medium"/>
                <a:buNone/>
              </a:pPr>
              <a:r>
                <a:rPr b="0" i="0" lang="en-CA" sz="2400" u="none" cap="none" strike="noStrike">
                  <a:solidFill>
                    <a:schemeClr val="dk1"/>
                  </a:solidFill>
                  <a:latin typeface="Libre Franklin Medium"/>
                  <a:ea typeface="Libre Franklin Medium"/>
                  <a:cs typeface="Libre Franklin Medium"/>
                  <a:sym typeface="Libre Franklin Medium"/>
                </a:rPr>
                <a:t>Why do you think different regions, cities, towns, and neighbourhoods have different access to energy?</a:t>
              </a:r>
              <a:endParaRPr b="0" i="0" sz="24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6"/>
          <p:cNvSpPr txBox="1"/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Libre Franklin"/>
              <a:buNone/>
            </a:pPr>
            <a:r>
              <a:rPr lang="en-CA" sz="6300"/>
              <a:t>OVERALL GOALS: PART 1</a:t>
            </a:r>
            <a:endParaRPr sz="6300"/>
          </a:p>
        </p:txBody>
      </p:sp>
      <p:sp>
        <p:nvSpPr>
          <p:cNvPr id="160" name="Google Shape;160;p6"/>
          <p:cNvSpPr txBox="1"/>
          <p:nvPr>
            <p:ph idx="1" type="body"/>
          </p:nvPr>
        </p:nvSpPr>
        <p:spPr>
          <a:xfrm>
            <a:off x="960125" y="2587750"/>
            <a:ext cx="10268700" cy="395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5"/>
              <a:buNone/>
            </a:pPr>
            <a:r>
              <a:rPr lang="en-CA" sz="2305"/>
              <a:t>Design an electrical plan (schematic diagram) for your dorm room at Humber College.  Your design will need to accommodate the following:</a:t>
            </a:r>
            <a:endParaRPr sz="2305"/>
          </a:p>
          <a:p>
            <a:pPr indent="-508000" lvl="0" marL="51435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305"/>
              <a:buAutoNum type="arabicParenR"/>
            </a:pPr>
            <a:r>
              <a:rPr lang="en-CA" sz="2305"/>
              <a:t>A set of lights that can be controlled by a switch near the door AND another set of lights that can be controlled from near a desk.</a:t>
            </a:r>
            <a:endParaRPr sz="2305"/>
          </a:p>
          <a:p>
            <a:pPr indent="-508000" lvl="0" marL="51435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305"/>
              <a:buAutoNum type="arabicParenR"/>
            </a:pPr>
            <a:r>
              <a:rPr lang="en-CA" sz="2305"/>
              <a:t>Include at least 2 overhead lights and 3 small appliances such as a toaster, microwave, </a:t>
            </a:r>
            <a:r>
              <a:rPr lang="en-CA" sz="2305"/>
              <a:t>mini fridge</a:t>
            </a:r>
            <a:r>
              <a:rPr lang="en-CA" sz="2305"/>
              <a:t>, computer, printer, etc.</a:t>
            </a:r>
            <a:endParaRPr sz="2305"/>
          </a:p>
          <a:p>
            <a:pPr indent="-508000" lvl="0" marL="51435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305"/>
              <a:buAutoNum type="arabicParenR"/>
            </a:pPr>
            <a:r>
              <a:rPr lang="en-CA" sz="2305"/>
              <a:t>Include a combination of series and parallel circuits such that some lights and appliances can be appropriately controlled.</a:t>
            </a:r>
            <a:endParaRPr sz="2305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"/>
          <p:cNvSpPr txBox="1"/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Libre Franklin"/>
              <a:buNone/>
            </a:pPr>
            <a:r>
              <a:rPr lang="en-CA"/>
              <a:t>OVERALL GOALS: PART 2</a:t>
            </a:r>
            <a:endParaRPr/>
          </a:p>
        </p:txBody>
      </p:sp>
      <p:sp>
        <p:nvSpPr>
          <p:cNvPr id="166" name="Google Shape;166;p7"/>
          <p:cNvSpPr txBox="1"/>
          <p:nvPr>
            <p:ph idx="1" type="body"/>
          </p:nvPr>
        </p:nvSpPr>
        <p:spPr>
          <a:xfrm>
            <a:off x="960125" y="2410200"/>
            <a:ext cx="10268700" cy="40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en-CA" sz="2041"/>
              <a:t>Cost and Access to Electricity</a:t>
            </a:r>
            <a:endParaRPr sz="2041"/>
          </a:p>
          <a:p>
            <a:pPr indent="-491292" lvl="0" marL="51435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042"/>
              <a:buFont typeface="Libre Franklin"/>
              <a:buAutoNum type="arabicPeriod"/>
            </a:pPr>
            <a:r>
              <a:rPr lang="en-CA" sz="2041"/>
              <a:t>Analyse how much it would cost to run all your appliances per month and per year.</a:t>
            </a:r>
            <a:endParaRPr sz="2041"/>
          </a:p>
          <a:p>
            <a:pPr indent="-309682" lvl="2" marL="560070" rtl="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42"/>
              <a:buFont typeface="Arial"/>
              <a:buChar char="•"/>
            </a:pPr>
            <a:r>
              <a:rPr lang="en-CA" sz="2041"/>
              <a:t>Present your calculations in a clear and organized way.</a:t>
            </a:r>
            <a:endParaRPr sz="2041"/>
          </a:p>
          <a:p>
            <a:pPr indent="-491292" lvl="0" marL="514350" rtl="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042"/>
              <a:buFont typeface="Libre Franklin"/>
              <a:buAutoNum type="arabicPeriod"/>
            </a:pPr>
            <a:r>
              <a:rPr lang="en-CA" sz="2041"/>
              <a:t>Pick a community in Ontario that has a </a:t>
            </a:r>
            <a:r>
              <a:rPr b="1" lang="en-CA" sz="2041"/>
              <a:t>high</a:t>
            </a:r>
            <a:r>
              <a:rPr lang="en-CA" sz="2041"/>
              <a:t>, </a:t>
            </a:r>
            <a:r>
              <a:rPr b="1" lang="en-CA" sz="2041"/>
              <a:t>very high </a:t>
            </a:r>
            <a:r>
              <a:rPr lang="en-CA" sz="2041"/>
              <a:t>or </a:t>
            </a:r>
            <a:r>
              <a:rPr b="1" lang="en-CA" sz="2041"/>
              <a:t>extreme</a:t>
            </a:r>
            <a:r>
              <a:rPr lang="en-CA" sz="2041"/>
              <a:t> home burden in accessing electricity.  Research why this community faces these challenges?</a:t>
            </a:r>
            <a:endParaRPr sz="2041"/>
          </a:p>
          <a:p>
            <a:pPr indent="-491292" lvl="0" marL="51435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042"/>
              <a:buFont typeface="Libre Franklin"/>
              <a:buAutoNum type="arabicPeriod"/>
            </a:pPr>
            <a:r>
              <a:rPr lang="en-CA" sz="2041"/>
              <a:t>Include at least 1 reference to your research, written in APA format.</a:t>
            </a:r>
            <a:endParaRPr sz="2041"/>
          </a:p>
          <a:p>
            <a:pPr indent="0" lvl="0" marL="0" rtl="0" algn="ctr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</a:pPr>
            <a:r>
              <a:rPr lang="en-CA" sz="2400" u="sng">
                <a:solidFill>
                  <a:schemeClr val="hlink"/>
                </a:solidFill>
                <a:hlinkClick r:id="rId3"/>
              </a:rPr>
              <a:t>https://energypoverty.ca/mappingtool/</a:t>
            </a:r>
            <a:r>
              <a:rPr lang="en-CA" sz="2400"/>
              <a:t> </a:t>
            </a:r>
            <a:endParaRPr sz="2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8"/>
          <p:cNvSpPr txBox="1"/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Libre Franklin"/>
              <a:buNone/>
            </a:pPr>
            <a:r>
              <a:rPr lang="en-CA"/>
              <a:t>CHECKLIST</a:t>
            </a:r>
            <a:endParaRPr/>
          </a:p>
        </p:txBody>
      </p:sp>
      <p:sp>
        <p:nvSpPr>
          <p:cNvPr id="172" name="Google Shape;172;p8"/>
          <p:cNvSpPr txBox="1"/>
          <p:nvPr>
            <p:ph idx="1" type="body"/>
          </p:nvPr>
        </p:nvSpPr>
        <p:spPr>
          <a:xfrm>
            <a:off x="960120" y="2587752"/>
            <a:ext cx="10268712" cy="35935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0" lvl="0" marL="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CA"/>
              <a:t>Part 1</a:t>
            </a:r>
            <a:endParaRPr/>
          </a:p>
          <a:p>
            <a:pPr indent="-444817" lvl="0" marL="457200" rtl="0" algn="l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❑"/>
            </a:pPr>
            <a:r>
              <a:rPr lang="en-CA"/>
              <a:t>Include at least 3 appliances</a:t>
            </a:r>
            <a:endParaRPr/>
          </a:p>
          <a:p>
            <a:pPr indent="-444817" lvl="0" marL="457200" rtl="0" algn="l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❑"/>
            </a:pPr>
            <a:r>
              <a:rPr lang="en-CA"/>
              <a:t>Include a combination of least 1 series and 2 parallel circuits</a:t>
            </a:r>
            <a:endParaRPr/>
          </a:p>
          <a:p>
            <a:pPr indent="-444817" lvl="0" marL="457200" rtl="0" algn="l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❑"/>
            </a:pPr>
            <a:r>
              <a:rPr lang="en-CA"/>
              <a:t>Draw a neat circuit diagram with electrical symbols learned in class.</a:t>
            </a:r>
            <a:endParaRPr/>
          </a:p>
          <a:p>
            <a:pPr indent="-444817" lvl="0" marL="457200" rtl="0" algn="l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❑"/>
            </a:pPr>
            <a:r>
              <a:rPr lang="en-CA"/>
              <a:t>Include as many switches as necessary.</a:t>
            </a:r>
            <a:endParaRPr/>
          </a:p>
          <a:p>
            <a:pPr indent="-444817" lvl="0" marL="457200" rtl="0" algn="l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❑"/>
            </a:pPr>
            <a:r>
              <a:rPr lang="en-CA"/>
              <a:t>Include one “safety switch” that could shut off the whole room</a:t>
            </a:r>
            <a:endParaRPr/>
          </a:p>
          <a:p>
            <a:pPr indent="-292100" lvl="0" marL="457200" rtl="0" algn="l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9"/>
          <p:cNvSpPr txBox="1"/>
          <p:nvPr>
            <p:ph type="title"/>
          </p:nvPr>
        </p:nvSpPr>
        <p:spPr>
          <a:xfrm>
            <a:off x="960120" y="317814"/>
            <a:ext cx="10268712" cy="17007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Libre Franklin"/>
              <a:buNone/>
            </a:pPr>
            <a:r>
              <a:rPr lang="en-CA"/>
              <a:t>CHECKLIST</a:t>
            </a:r>
            <a:endParaRPr/>
          </a:p>
        </p:txBody>
      </p:sp>
      <p:sp>
        <p:nvSpPr>
          <p:cNvPr id="178" name="Google Shape;178;p9"/>
          <p:cNvSpPr txBox="1"/>
          <p:nvPr>
            <p:ph idx="1" type="body"/>
          </p:nvPr>
        </p:nvSpPr>
        <p:spPr>
          <a:xfrm>
            <a:off x="960120" y="2587752"/>
            <a:ext cx="10268712" cy="35935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lnSpc>
                <a:spcPct val="101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en-CA"/>
              <a:t>Part 2</a:t>
            </a:r>
            <a:endParaRPr/>
          </a:p>
          <a:p>
            <a:pPr indent="-457200" lvl="0" marL="457200" rtl="0" algn="l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Noto Sans Symbols"/>
              <a:buChar char="❑"/>
            </a:pPr>
            <a:r>
              <a:rPr lang="en-CA"/>
              <a:t>Create a table with a list of your appliances</a:t>
            </a:r>
            <a:endParaRPr/>
          </a:p>
          <a:p>
            <a:pPr indent="-457200" lvl="0" marL="457200" rtl="0" algn="l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Noto Sans Symbols"/>
              <a:buChar char="❑"/>
            </a:pPr>
            <a:r>
              <a:rPr lang="en-CA"/>
              <a:t>Include appliances’ kilowatt-hours</a:t>
            </a:r>
            <a:endParaRPr/>
          </a:p>
          <a:p>
            <a:pPr indent="-457200" lvl="0" marL="457200" rtl="0" algn="l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Noto Sans Symbols"/>
              <a:buChar char="❑"/>
            </a:pPr>
            <a:r>
              <a:rPr lang="en-CA"/>
              <a:t>Use the mid-peak price of 15 cents/Kwh</a:t>
            </a:r>
            <a:endParaRPr/>
          </a:p>
          <a:p>
            <a:pPr indent="-457200" lvl="0" marL="457200" rtl="0" algn="l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Noto Sans Symbols"/>
              <a:buChar char="❑"/>
            </a:pPr>
            <a:r>
              <a:rPr lang="en-CA"/>
              <a:t>Write a paragraph summary of a community in Ontario that has less access to electricity. </a:t>
            </a:r>
            <a:endParaRPr/>
          </a:p>
          <a:p>
            <a:pPr indent="-457200" lvl="0" marL="457200" rtl="0" algn="l">
              <a:lnSpc>
                <a:spcPct val="101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Noto Sans Symbols"/>
              <a:buChar char="❑"/>
            </a:pPr>
            <a:r>
              <a:rPr lang="en-CA"/>
              <a:t>Include at least 1 reference written in APA style.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JuxtaposeVTI">
  <a:themeElements>
    <a:clrScheme name="AnalogousFromLightSeedRightStep">
      <a:dk1>
        <a:srgbClr val="000000"/>
      </a:dk1>
      <a:lt1>
        <a:srgbClr val="FFFFFF"/>
      </a:lt1>
      <a:dk2>
        <a:srgbClr val="3F2441"/>
      </a:dk2>
      <a:lt2>
        <a:srgbClr val="E8E2E2"/>
      </a:lt2>
      <a:accent1>
        <a:srgbClr val="81A8AB"/>
      </a:accent1>
      <a:accent2>
        <a:srgbClr val="7F9EBA"/>
      </a:accent2>
      <a:accent3>
        <a:srgbClr val="969BC6"/>
      </a:accent3>
      <a:accent4>
        <a:srgbClr val="917FBA"/>
      </a:accent4>
      <a:accent5>
        <a:srgbClr val="B792C4"/>
      </a:accent5>
      <a:accent6>
        <a:srgbClr val="BA7FB1"/>
      </a:accent6>
      <a:hlink>
        <a:srgbClr val="AE6D69"/>
      </a:hlink>
      <a:folHlink>
        <a:srgbClr val="7F7F7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JuxtaposeVTI">
  <a:themeElements>
    <a:clrScheme name="AnalogousFromLightSeedRightStep">
      <a:dk1>
        <a:srgbClr val="000000"/>
      </a:dk1>
      <a:lt1>
        <a:srgbClr val="FFFFFF"/>
      </a:lt1>
      <a:dk2>
        <a:srgbClr val="3F2441"/>
      </a:dk2>
      <a:lt2>
        <a:srgbClr val="E8E2E2"/>
      </a:lt2>
      <a:accent1>
        <a:srgbClr val="81A8AB"/>
      </a:accent1>
      <a:accent2>
        <a:srgbClr val="7F9EBA"/>
      </a:accent2>
      <a:accent3>
        <a:srgbClr val="969BC6"/>
      </a:accent3>
      <a:accent4>
        <a:srgbClr val="917FBA"/>
      </a:accent4>
      <a:accent5>
        <a:srgbClr val="B792C4"/>
      </a:accent5>
      <a:accent6>
        <a:srgbClr val="BA7FB1"/>
      </a:accent6>
      <a:hlink>
        <a:srgbClr val="AE6D69"/>
      </a:hlink>
      <a:folHlink>
        <a:srgbClr val="7F7F7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2023-05-04T13:23:55Z</dcterms:created>
  <dc:creator>Cepeda, Christian</dc:creator>
</cp:coreProperties>
</file>