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7" roundtripDataSignature="AMtx7mhCPjpj5+vOwGPe5b4JTEkmbR0K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E7F1B49-1B36-4776-AEE5-DE30E7AAC3BD}">
  <a:tblStyle styleId="{7E7F1B49-1B36-4776-AEE5-DE30E7AAC3B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C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Use the table to organize data and calculations.  This is a teacher guided student run activity.</a:t>
            </a:r>
            <a:endParaRPr/>
          </a:p>
        </p:txBody>
      </p:sp>
      <p:sp>
        <p:nvSpPr>
          <p:cNvPr id="184" name="Google Shape;184;p1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Video may be stopped at the 3 minute mark as it begins to review frequency and other topics not in the grade 9 science curriculum.</a:t>
            </a:r>
            <a:endParaRPr/>
          </a:p>
        </p:txBody>
      </p:sp>
      <p:sp>
        <p:nvSpPr>
          <p:cNvPr id="108" name="Google Shape;108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Teacher guided discussion will lead to a student collaborative summary of direct current.</a:t>
            </a:r>
            <a:endParaRPr/>
          </a:p>
        </p:txBody>
      </p:sp>
      <p:sp>
        <p:nvSpPr>
          <p:cNvPr id="115" name="Google Shape;115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CA"/>
              <a:t>Teacher guided discussion will lead to a student collaborative summary of alternating current.</a:t>
            </a:r>
            <a:endParaRPr/>
          </a:p>
        </p:txBody>
      </p:sp>
      <p:sp>
        <p:nvSpPr>
          <p:cNvPr id="126" name="Google Shape;126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7" name="Google Shape;15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Using the energuide label on the right, calculate how much it costs to run a refrigerator for a month? A Year?</a:t>
            </a:r>
            <a:endParaRPr/>
          </a:p>
        </p:txBody>
      </p:sp>
      <p:sp>
        <p:nvSpPr>
          <p:cNvPr id="158" name="Google Shape;158;p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4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5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5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6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6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7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7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17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17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7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2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1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1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 flipH="1" rot="10800000">
            <a:off x="-1" y="0"/>
            <a:ext cx="12191999" cy="6858000"/>
          </a:xfrm>
          <a:prstGeom prst="rect">
            <a:avLst/>
          </a:prstGeom>
          <a:gradFill>
            <a:gsLst>
              <a:gs pos="0">
                <a:srgbClr val="1F3864"/>
              </a:gs>
              <a:gs pos="100000">
                <a:srgbClr val="000000"/>
              </a:gs>
            </a:gsLst>
            <a:lin ang="138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"/>
          <p:cNvSpPr/>
          <p:nvPr/>
        </p:nvSpPr>
        <p:spPr>
          <a:xfrm rot="10800000">
            <a:off x="-1" y="559294"/>
            <a:ext cx="12191999" cy="6298279"/>
          </a:xfrm>
          <a:prstGeom prst="rect">
            <a:avLst/>
          </a:prstGeom>
          <a:gradFill>
            <a:gsLst>
              <a:gs pos="0">
                <a:srgbClr val="2F5496">
                  <a:alpha val="58823"/>
                </a:srgbClr>
              </a:gs>
              <a:gs pos="1000">
                <a:srgbClr val="2F5496">
                  <a:alpha val="58823"/>
                </a:srgb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"/>
          <p:cNvSpPr/>
          <p:nvPr/>
        </p:nvSpPr>
        <p:spPr>
          <a:xfrm flipH="1" rot="10800000">
            <a:off x="0" y="-428"/>
            <a:ext cx="6096001" cy="6858000"/>
          </a:xfrm>
          <a:prstGeom prst="rect">
            <a:avLst/>
          </a:prstGeom>
          <a:gradFill>
            <a:gsLst>
              <a:gs pos="0">
                <a:srgbClr val="000000">
                  <a:alpha val="71764"/>
                </a:srgbClr>
              </a:gs>
              <a:gs pos="13000">
                <a:srgbClr val="000000">
                  <a:alpha val="71764"/>
                </a:srgbClr>
              </a:gs>
              <a:gs pos="99000">
                <a:srgbClr val="1F3864">
                  <a:alpha val="0"/>
                </a:srgbClr>
              </a:gs>
              <a:gs pos="100000">
                <a:srgbClr val="1F3864">
                  <a:alpha val="0"/>
                </a:srgbClr>
              </a:gs>
            </a:gsLst>
            <a:lin ang="180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"/>
          <p:cNvSpPr txBox="1"/>
          <p:nvPr>
            <p:ph type="ctrTitle"/>
          </p:nvPr>
        </p:nvSpPr>
        <p:spPr>
          <a:xfrm>
            <a:off x="1145136" y="1028700"/>
            <a:ext cx="9947305" cy="109065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600"/>
              <a:buFont typeface="Calibri"/>
              <a:buNone/>
            </a:pPr>
            <a:r>
              <a:rPr b="1" lang="en-CA" sz="9600">
                <a:solidFill>
                  <a:srgbClr val="FFFFFF"/>
                </a:solidFill>
              </a:rPr>
              <a:t>Cost of Electricity</a:t>
            </a:r>
            <a:endParaRPr/>
          </a:p>
        </p:txBody>
      </p:sp>
      <p:sp>
        <p:nvSpPr>
          <p:cNvPr id="93" name="Google Shape;93;p1"/>
          <p:cNvSpPr txBox="1"/>
          <p:nvPr>
            <p:ph idx="1" type="subTitle"/>
          </p:nvPr>
        </p:nvSpPr>
        <p:spPr>
          <a:xfrm>
            <a:off x="1524000" y="2214188"/>
            <a:ext cx="9144000" cy="4924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None/>
            </a:pPr>
            <a:r>
              <a:rPr lang="en-CA" sz="3600">
                <a:solidFill>
                  <a:srgbClr val="FFFFFF"/>
                </a:solidFill>
              </a:rPr>
              <a:t>Cost and Types of Electricity</a:t>
            </a:r>
            <a:endParaRPr/>
          </a:p>
        </p:txBody>
      </p:sp>
      <p:sp>
        <p:nvSpPr>
          <p:cNvPr id="94" name="Google Shape;94;p1"/>
          <p:cNvSpPr/>
          <p:nvPr/>
        </p:nvSpPr>
        <p:spPr>
          <a:xfrm flipH="1" rot="-5400000">
            <a:off x="4063256" y="400727"/>
            <a:ext cx="4065484" cy="8849062"/>
          </a:xfrm>
          <a:custGeom>
            <a:rect b="b" l="l" r="r" t="t"/>
            <a:pathLst>
              <a:path extrusionOk="0" h="8849062" w="4065484">
                <a:moveTo>
                  <a:pt x="0" y="4424531"/>
                </a:moveTo>
                <a:cubicBezTo>
                  <a:pt x="0" y="6722831"/>
                  <a:pt x="1709076" y="8613167"/>
                  <a:pt x="3899197" y="8840480"/>
                </a:cubicBezTo>
                <a:lnTo>
                  <a:pt x="4065484" y="8849062"/>
                </a:lnTo>
                <a:lnTo>
                  <a:pt x="4065483" y="0"/>
                </a:lnTo>
                <a:lnTo>
                  <a:pt x="3899197" y="8581"/>
                </a:lnTo>
                <a:cubicBezTo>
                  <a:pt x="1709075" y="235897"/>
                  <a:pt x="0" y="2126232"/>
                  <a:pt x="0" y="4424531"/>
                </a:cubicBezTo>
                <a:close/>
              </a:path>
            </a:pathLst>
          </a:custGeom>
          <a:gradFill>
            <a:gsLst>
              <a:gs pos="0">
                <a:srgbClr val="4472C4">
                  <a:alpha val="4705"/>
                </a:srgbClr>
              </a:gs>
              <a:gs pos="68000">
                <a:srgbClr val="4472C4">
                  <a:alpha val="14901"/>
                </a:srgbClr>
              </a:gs>
              <a:gs pos="100000">
                <a:srgbClr val="4472C4">
                  <a:alpha val="14901"/>
                </a:srgbClr>
              </a:gs>
            </a:gsLst>
            <a:lin ang="21593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ontario electricity | Fraser Institute" id="95" name="Google Shape;95;p1"/>
          <p:cNvPicPr preferRelativeResize="0"/>
          <p:nvPr/>
        </p:nvPicPr>
        <p:blipFill rotWithShape="1">
          <a:blip r:embed="rId3">
            <a:alphaModFix/>
          </a:blip>
          <a:srcRect b="-2" l="0" r="-2" t="6742"/>
          <a:stretch/>
        </p:blipFill>
        <p:spPr>
          <a:xfrm>
            <a:off x="2343302" y="3351745"/>
            <a:ext cx="7519558" cy="3506255"/>
          </a:xfrm>
          <a:custGeom>
            <a:rect b="b" l="l" r="r" t="t"/>
            <a:pathLst>
              <a:path extrusionOk="0" h="3506255" w="7519558">
                <a:moveTo>
                  <a:pt x="3759779" y="0"/>
                </a:moveTo>
                <a:cubicBezTo>
                  <a:pt x="5713450" y="0"/>
                  <a:pt x="7320331" y="1484777"/>
                  <a:pt x="7513560" y="3387468"/>
                </a:cubicBezTo>
                <a:lnTo>
                  <a:pt x="7519558" y="3506255"/>
                </a:lnTo>
                <a:lnTo>
                  <a:pt x="0" y="3506255"/>
                </a:lnTo>
                <a:lnTo>
                  <a:pt x="5998" y="3387468"/>
                </a:lnTo>
                <a:cubicBezTo>
                  <a:pt x="199227" y="1484777"/>
                  <a:pt x="1806109" y="0"/>
                  <a:pt x="3759779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4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Organize your calculations…</a:t>
            </a:r>
            <a:endParaRPr/>
          </a:p>
        </p:txBody>
      </p:sp>
      <p:graphicFrame>
        <p:nvGraphicFramePr>
          <p:cNvPr id="187" name="Google Shape;187;p10"/>
          <p:cNvGraphicFramePr/>
          <p:nvPr/>
        </p:nvGraphicFramePr>
        <p:xfrm>
          <a:off x="838200" y="18256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{7E7F1B49-1B36-4776-AEE5-DE30E7AAC3BD}</a:tableStyleId>
              </a:tblPr>
              <a:tblGrid>
                <a:gridCol w="2043900"/>
                <a:gridCol w="2071875"/>
                <a:gridCol w="2430675"/>
                <a:gridCol w="1944550"/>
                <a:gridCol w="2024600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 u="none" cap="none" strike="noStrike"/>
                        <a:t>Phone charger watts (from research)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 u="none" cap="none" strike="noStrike"/>
                        <a:t>Kilowatts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 u="none" cap="none" strike="noStrike"/>
                        <a:t>Time charging per day (hours)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CA" sz="1800"/>
                        <a:t>kWh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-CA" sz="1800" u="none" cap="none" strike="noStrike"/>
                        <a:t>Price of Electricity  (cents/</a:t>
                      </a:r>
                      <a:r>
                        <a:rPr lang="en-CA" sz="1800"/>
                        <a:t>kWh</a:t>
                      </a:r>
                      <a:r>
                        <a:rPr lang="en-CA" sz="1800" u="none" cap="none" strike="noStrike"/>
                        <a:t>)</a:t>
                      </a:r>
                      <a:endParaRPr/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188" name="Google Shape;188;p10"/>
          <p:cNvSpPr/>
          <p:nvPr/>
        </p:nvSpPr>
        <p:spPr>
          <a:xfrm>
            <a:off x="2812648" y="3429000"/>
            <a:ext cx="6447099" cy="2419109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1C305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0"/>
          <p:cNvSpPr txBox="1"/>
          <p:nvPr/>
        </p:nvSpPr>
        <p:spPr>
          <a:xfrm>
            <a:off x="3854370" y="3877519"/>
            <a:ext cx="446917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CA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Cost of Electricity = kWh x Price of Electricity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1"/>
          <p:cNvSpPr txBox="1"/>
          <p:nvPr>
            <p:ph type="title"/>
          </p:nvPr>
        </p:nvSpPr>
        <p:spPr>
          <a:xfrm>
            <a:off x="761800" y="0"/>
            <a:ext cx="5334197" cy="109138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CA" sz="4000"/>
              <a:t>Let’s Review</a:t>
            </a:r>
            <a:endParaRPr/>
          </a:p>
        </p:txBody>
      </p:sp>
      <p:sp>
        <p:nvSpPr>
          <p:cNvPr id="196" name="Google Shape;196;p11"/>
          <p:cNvSpPr txBox="1"/>
          <p:nvPr>
            <p:ph idx="1" type="body"/>
          </p:nvPr>
        </p:nvSpPr>
        <p:spPr>
          <a:xfrm>
            <a:off x="761800" y="1102268"/>
            <a:ext cx="5334197" cy="544601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lnSpcReduction="10000"/>
          </a:bodyPr>
          <a:lstStyle/>
          <a:p>
            <a:pPr indent="-514350" lvl="0" marL="5143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What is the difference between alternating and direct current?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Understanding how electricity is generated (review previous lessons is needed), why does alternating current exist?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What is an energyguide label?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What does “watts” represent? What does “kilowatts” mean?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How is electricity charged? </a:t>
            </a:r>
            <a:endParaRPr/>
          </a:p>
          <a:p>
            <a:pPr indent="-514350" lvl="0" marL="51435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AutoNum type="arabicPeriod"/>
            </a:pPr>
            <a:r>
              <a:rPr lang="en-CA"/>
              <a:t>Extension Question: Are there any other ways electricity is charged in Ontario?</a:t>
            </a:r>
            <a:endParaRPr/>
          </a:p>
        </p:txBody>
      </p:sp>
      <p:pic>
        <p:nvPicPr>
          <p:cNvPr descr="Light bulb on yellow background with sketched light beams and cord" id="197" name="Google Shape;197;p11"/>
          <p:cNvPicPr preferRelativeResize="0"/>
          <p:nvPr/>
        </p:nvPicPr>
        <p:blipFill rotWithShape="1">
          <a:blip r:embed="rId3">
            <a:alphaModFix/>
          </a:blip>
          <a:srcRect b="-1" l="48546" r="3693" t="0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noFill/>
          <a:ln>
            <a:noFill/>
          </a:ln>
          <a:effectLst>
            <a:outerShdw blurRad="127000" sx="99000" rotWithShape="0" algn="r" dir="10800000" dist="50800" sy="99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 txBox="1"/>
          <p:nvPr>
            <p:ph type="title"/>
          </p:nvPr>
        </p:nvSpPr>
        <p:spPr>
          <a:xfrm>
            <a:off x="640080" y="325369"/>
            <a:ext cx="4368602" cy="195684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CA" sz="5400"/>
              <a:t>Learning Goals: I will…</a:t>
            </a: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640080" y="2586994"/>
            <a:ext cx="3474720" cy="18288"/>
          </a:xfrm>
          <a:custGeom>
            <a:rect b="b" l="l" r="r" t="t"/>
            <a:pathLst>
              <a:path extrusionOk="0" fill="none" h="18288" w="347472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extrusionOk="0" h="18288" w="347472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cmpd="sng" w="444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"/>
          <p:cNvSpPr txBox="1"/>
          <p:nvPr>
            <p:ph idx="1" type="body"/>
          </p:nvPr>
        </p:nvSpPr>
        <p:spPr>
          <a:xfrm>
            <a:off x="280220" y="2872898"/>
            <a:ext cx="5029958" cy="39851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/>
              <a:t>…learn how electrons flow in alternating current (AC).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/>
              <a:t>…learn how electrons flow in direct current (DC).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/>
              <a:t>…be able to explain the difference between AC and DC.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/>
              <a:t>…understand how to read energy labels.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CA" sz="2400"/>
              <a:t>…be able to calculate how electricity is charged.</a:t>
            </a:r>
            <a:endParaRPr/>
          </a:p>
        </p:txBody>
      </p:sp>
      <p:pic>
        <p:nvPicPr>
          <p:cNvPr descr="Light bulb on yellow background with sketched light beams and cord" id="104" name="Google Shape;104;p2"/>
          <p:cNvPicPr preferRelativeResize="0"/>
          <p:nvPr/>
        </p:nvPicPr>
        <p:blipFill rotWithShape="1">
          <a:blip r:embed="rId3">
            <a:alphaModFix/>
          </a:blip>
          <a:srcRect b="0" l="38314" r="0" t="0"/>
          <a:stretch/>
        </p:blipFill>
        <p:spPr>
          <a:xfrm>
            <a:off x="5311702" y="10"/>
            <a:ext cx="6878775" cy="6857990"/>
          </a:xfrm>
          <a:custGeom>
            <a:rect b="b" l="l" r="r" t="t"/>
            <a:pathLst>
              <a:path extrusionOk="0" h="6858000" w="6878775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type="title"/>
          </p:nvPr>
        </p:nvSpPr>
        <p:spPr>
          <a:xfrm>
            <a:off x="419100" y="204640"/>
            <a:ext cx="11353800" cy="76603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rPr b="1" lang="en-CA" sz="4000">
                <a:solidFill>
                  <a:schemeClr val="lt1"/>
                </a:solidFill>
              </a:rPr>
              <a:t>Two types of electricity: Alternating and Direct Current</a:t>
            </a:r>
            <a:endParaRPr/>
          </a:p>
        </p:txBody>
      </p:sp>
      <p:pic>
        <p:nvPicPr>
          <p:cNvPr id="111" name="Google Shape;111;p3" title="Difference between AC and DC Current Explained | AddOhms #5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63002" y="1547998"/>
            <a:ext cx="7866000" cy="4444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4"/>
          <p:cNvSpPr/>
          <p:nvPr/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4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cap="flat" cmpd="sng" w="1905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4"/>
          <p:cNvSpPr txBox="1"/>
          <p:nvPr>
            <p:ph type="title"/>
          </p:nvPr>
        </p:nvSpPr>
        <p:spPr>
          <a:xfrm>
            <a:off x="1075767" y="1188637"/>
            <a:ext cx="2988234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Calibri"/>
              <a:buNone/>
            </a:pPr>
            <a:r>
              <a:rPr lang="en-CA" sz="4600"/>
              <a:t>Direct Current (summary)</a:t>
            </a:r>
            <a:endParaRPr/>
          </a:p>
        </p:txBody>
      </p:sp>
      <p:cxnSp>
        <p:nvCxnSpPr>
          <p:cNvPr id="121" name="Google Shape;121;p4"/>
          <p:cNvCxnSpPr/>
          <p:nvPr/>
        </p:nvCxnSpPr>
        <p:spPr>
          <a:xfrm>
            <a:off x="4654296" y="1852863"/>
            <a:ext cx="0" cy="3236495"/>
          </a:xfrm>
          <a:prstGeom prst="straightConnector1">
            <a:avLst/>
          </a:prstGeom>
          <a:noFill/>
          <a:ln cap="sq" cmpd="sng" w="1905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2" name="Google Shape;122;p4"/>
          <p:cNvSpPr txBox="1"/>
          <p:nvPr>
            <p:ph idx="1" type="body"/>
          </p:nvPr>
        </p:nvSpPr>
        <p:spPr>
          <a:xfrm>
            <a:off x="5255260" y="1648870"/>
            <a:ext cx="4702848" cy="106015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CA" sz="2400"/>
              <a:t>Let’s summarize…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5"/>
          <p:cNvSpPr/>
          <p:nvPr/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5"/>
          <p:cNvSpPr/>
          <p:nvPr/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cap="flat" cmpd="sng" w="1905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5"/>
          <p:cNvSpPr txBox="1"/>
          <p:nvPr>
            <p:ph type="title"/>
          </p:nvPr>
        </p:nvSpPr>
        <p:spPr>
          <a:xfrm>
            <a:off x="855407" y="1188637"/>
            <a:ext cx="3754675" cy="448072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</a:pPr>
            <a:r>
              <a:rPr lang="en-CA" sz="6000"/>
              <a:t>Alternating Current</a:t>
            </a:r>
            <a:endParaRPr/>
          </a:p>
        </p:txBody>
      </p:sp>
      <p:cxnSp>
        <p:nvCxnSpPr>
          <p:cNvPr id="132" name="Google Shape;132;p5"/>
          <p:cNvCxnSpPr/>
          <p:nvPr/>
        </p:nvCxnSpPr>
        <p:spPr>
          <a:xfrm>
            <a:off x="4654296" y="1852863"/>
            <a:ext cx="0" cy="3236495"/>
          </a:xfrm>
          <a:prstGeom prst="straightConnector1">
            <a:avLst/>
          </a:prstGeom>
          <a:noFill/>
          <a:ln cap="sq" cmpd="sng" w="19050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3" name="Google Shape;133;p5"/>
          <p:cNvSpPr txBox="1"/>
          <p:nvPr>
            <p:ph idx="1" type="body"/>
          </p:nvPr>
        </p:nvSpPr>
        <p:spPr>
          <a:xfrm>
            <a:off x="5255260" y="1648870"/>
            <a:ext cx="4702848" cy="84360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CA" sz="2400"/>
              <a:t>Let’s summarize…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6"/>
          <p:cNvSpPr/>
          <p:nvPr/>
        </p:nvSpPr>
        <p:spPr>
          <a:xfrm flipH="1" rot="3967198">
            <a:off x="8631348" y="490493"/>
            <a:ext cx="2987899" cy="2987899"/>
          </a:xfrm>
          <a:prstGeom prst="arc">
            <a:avLst>
              <a:gd fmla="val 14441841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6"/>
          <p:cNvSpPr txBox="1"/>
          <p:nvPr>
            <p:ph type="title"/>
          </p:nvPr>
        </p:nvSpPr>
        <p:spPr>
          <a:xfrm>
            <a:off x="5894962" y="479493"/>
            <a:ext cx="54588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Cost of Electricity</a:t>
            </a:r>
            <a:endParaRPr/>
          </a:p>
        </p:txBody>
      </p:sp>
      <p:sp>
        <p:nvSpPr>
          <p:cNvPr id="141" name="Google Shape;141;p6"/>
          <p:cNvSpPr/>
          <p:nvPr/>
        </p:nvSpPr>
        <p:spPr>
          <a:xfrm flipH="1">
            <a:off x="0" y="5486400"/>
            <a:ext cx="2672863" cy="1371600"/>
          </a:xfrm>
          <a:custGeom>
            <a:rect b="b" l="l" r="r" t="t"/>
            <a:pathLst>
              <a:path extrusionOk="0" h="1371600" w="2672863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Four keys to understanding your bill | Hydro-Québec" id="142" name="Google Shape;14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3182" y="1529701"/>
            <a:ext cx="4777381" cy="3628854"/>
          </a:xfrm>
          <a:custGeom>
            <a:rect b="b" l="l" r="r" t="t"/>
            <a:pathLst>
              <a:path extrusionOk="0" h="5643794" w="4777381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43" name="Google Shape;143;p6"/>
          <p:cNvSpPr txBox="1"/>
          <p:nvPr>
            <p:ph idx="1" type="body"/>
          </p:nvPr>
        </p:nvSpPr>
        <p:spPr>
          <a:xfrm>
            <a:off x="5894962" y="1984443"/>
            <a:ext cx="5458838" cy="41925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CA" sz="2600"/>
              <a:t>Watts is a measure of how much energy is used per time.  This is also called Power.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CA" sz="2600"/>
              <a:t>Kilowatts is 1 watt divided by 1000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CA" sz="2600"/>
              <a:t>The amount of energy an electrical appliance uses can be measured in power used for every hour. This is called Kilowatts-hours (kWh).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CA" sz="2600"/>
              <a:t>kWh</a:t>
            </a:r>
            <a:r>
              <a:rPr lang="en-CA" sz="2600"/>
              <a:t> are often listed on appliances.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7"/>
          <p:cNvSpPr/>
          <p:nvPr/>
        </p:nvSpPr>
        <p:spPr>
          <a:xfrm flipH="1" rot="3967198">
            <a:off x="8631348" y="490493"/>
            <a:ext cx="2987899" cy="2987899"/>
          </a:xfrm>
          <a:prstGeom prst="arc">
            <a:avLst>
              <a:gd fmla="val 14441841" name="adj1"/>
              <a:gd fmla="val 0" name="adj2"/>
            </a:avLst>
          </a:prstGeom>
          <a:noFill/>
          <a:ln cap="rnd" cmpd="sng" w="127000">
            <a:solidFill>
              <a:schemeClr val="accent4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7"/>
          <p:cNvSpPr txBox="1"/>
          <p:nvPr>
            <p:ph type="title"/>
          </p:nvPr>
        </p:nvSpPr>
        <p:spPr>
          <a:xfrm>
            <a:off x="5894962" y="479493"/>
            <a:ext cx="54588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How to calculate cost:</a:t>
            </a:r>
            <a:endParaRPr/>
          </a:p>
        </p:txBody>
      </p:sp>
      <p:sp>
        <p:nvSpPr>
          <p:cNvPr id="151" name="Google Shape;151;p7"/>
          <p:cNvSpPr/>
          <p:nvPr/>
        </p:nvSpPr>
        <p:spPr>
          <a:xfrm flipH="1">
            <a:off x="0" y="5486400"/>
            <a:ext cx="2672863" cy="1371600"/>
          </a:xfrm>
          <a:custGeom>
            <a:rect b="b" l="l" r="r" t="t"/>
            <a:pathLst>
              <a:path extrusionOk="0" h="1371600" w="2672863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The EnerGuide label" id="152" name="Google Shape;15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23795" y="511293"/>
            <a:ext cx="4136154" cy="5665670"/>
          </a:xfrm>
          <a:custGeom>
            <a:rect b="b" l="l" r="r" t="t"/>
            <a:pathLst>
              <a:path extrusionOk="0" h="5643794" w="4777381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153" name="Google Shape;153;p7"/>
          <p:cNvSpPr txBox="1"/>
          <p:nvPr>
            <p:ph idx="1" type="body"/>
          </p:nvPr>
        </p:nvSpPr>
        <p:spPr>
          <a:xfrm>
            <a:off x="5894962" y="1536907"/>
            <a:ext cx="5458838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CA"/>
              <a:t>This depends on the cost of your electrical provider.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CA"/>
              <a:t>Cost = kWh X Price</a:t>
            </a:r>
            <a:endParaRPr/>
          </a:p>
        </p:txBody>
      </p:sp>
      <p:pic>
        <p:nvPicPr>
          <p:cNvPr descr="Ontario Energy Board sets new electricity prices for households and small  businesses | Entegrus" id="154" name="Google Shape;15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7365" y="2808246"/>
            <a:ext cx="6007799" cy="39290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CA"/>
              <a:t>How much does it cost to run your fridge?</a:t>
            </a:r>
            <a:endParaRPr/>
          </a:p>
        </p:txBody>
      </p:sp>
      <p:sp>
        <p:nvSpPr>
          <p:cNvPr id="161" name="Google Shape;161;p8"/>
          <p:cNvSpPr txBox="1"/>
          <p:nvPr>
            <p:ph idx="1" type="body"/>
          </p:nvPr>
        </p:nvSpPr>
        <p:spPr>
          <a:xfrm>
            <a:off x="2418475" y="1846825"/>
            <a:ext cx="37893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CA" sz="3600"/>
              <a:t>Cost = kWh x Price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t/>
            </a:r>
            <a:endParaRPr sz="36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/>
          </a:p>
        </p:txBody>
      </p:sp>
      <p:pic>
        <p:nvPicPr>
          <p:cNvPr descr="Ontario Energy Board sets new electricity prices for households and small  businesses | Entegrus" id="162" name="Google Shape;16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4444" y="2636769"/>
            <a:ext cx="4832948" cy="316071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he EnerGuide label" id="163" name="Google Shape;163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42125" y="1846828"/>
            <a:ext cx="2878372" cy="3950656"/>
          </a:xfrm>
          <a:custGeom>
            <a:rect b="b" l="l" r="r" t="t"/>
            <a:pathLst>
              <a:path extrusionOk="0" h="5643794" w="4777381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9"/>
          <p:cNvSpPr txBox="1"/>
          <p:nvPr>
            <p:ph type="title"/>
          </p:nvPr>
        </p:nvSpPr>
        <p:spPr>
          <a:xfrm>
            <a:off x="6234865" y="568517"/>
            <a:ext cx="5248221" cy="106720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400"/>
              <a:buFont typeface="Calibri"/>
              <a:buNone/>
            </a:pPr>
            <a:r>
              <a:rPr lang="en-CA" sz="3400">
                <a:solidFill>
                  <a:schemeClr val="lt1"/>
                </a:solidFill>
              </a:rPr>
              <a:t>How much does it cost to charge your phone?</a:t>
            </a:r>
            <a:endParaRPr/>
          </a:p>
        </p:txBody>
      </p:sp>
      <p:pic>
        <p:nvPicPr>
          <p:cNvPr descr="Five Ways to Charge Your Phone's Battery Quicker – The Mobile Base" id="170" name="Google Shape;170;p9"/>
          <p:cNvPicPr preferRelativeResize="0"/>
          <p:nvPr/>
        </p:nvPicPr>
        <p:blipFill rotWithShape="1">
          <a:blip r:embed="rId3">
            <a:alphaModFix/>
          </a:blip>
          <a:srcRect b="-1" l="32069" r="1385" t="0"/>
          <a:stretch/>
        </p:blipFill>
        <p:spPr>
          <a:xfrm>
            <a:off x="739959" y="1095407"/>
            <a:ext cx="4754947" cy="4754947"/>
          </a:xfrm>
          <a:custGeom>
            <a:rect b="b" l="l" r="r" t="t"/>
            <a:pathLst>
              <a:path extrusionOk="0" h="2388070" w="2388070">
                <a:moveTo>
                  <a:pt x="1194035" y="0"/>
                </a:moveTo>
                <a:cubicBezTo>
                  <a:pt x="1853482" y="0"/>
                  <a:pt x="2388070" y="534588"/>
                  <a:pt x="2388070" y="1194035"/>
                </a:cubicBezTo>
                <a:cubicBezTo>
                  <a:pt x="2388070" y="1853482"/>
                  <a:pt x="1853482" y="2388070"/>
                  <a:pt x="1194035" y="2388070"/>
                </a:cubicBezTo>
                <a:cubicBezTo>
                  <a:pt x="534588" y="2388070"/>
                  <a:pt x="0" y="1853482"/>
                  <a:pt x="0" y="1194035"/>
                </a:cubicBezTo>
                <a:cubicBezTo>
                  <a:pt x="0" y="534588"/>
                  <a:pt x="534588" y="0"/>
                  <a:pt x="1194035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171" name="Google Shape;171;p9"/>
          <p:cNvGrpSpPr/>
          <p:nvPr/>
        </p:nvGrpSpPr>
        <p:grpSpPr>
          <a:xfrm>
            <a:off x="0" y="377893"/>
            <a:ext cx="1861854" cy="717514"/>
            <a:chOff x="0" y="377893"/>
            <a:chExt cx="1861854" cy="717514"/>
          </a:xfrm>
        </p:grpSpPr>
        <p:sp>
          <p:nvSpPr>
            <p:cNvPr id="172" name="Google Shape;172;p9"/>
            <p:cNvSpPr/>
            <p:nvPr/>
          </p:nvSpPr>
          <p:spPr>
            <a:xfrm>
              <a:off x="0" y="377893"/>
              <a:ext cx="1861854" cy="277779"/>
            </a:xfrm>
            <a:custGeom>
              <a:rect b="b" l="l" r="r" t="t"/>
              <a:pathLst>
                <a:path extrusionOk="0" h="277779" w="1861854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173;p9"/>
            <p:cNvSpPr/>
            <p:nvPr/>
          </p:nvSpPr>
          <p:spPr>
            <a:xfrm>
              <a:off x="0" y="817628"/>
              <a:ext cx="1861854" cy="277779"/>
            </a:xfrm>
            <a:custGeom>
              <a:rect b="b" l="l" r="r" t="t"/>
              <a:pathLst>
                <a:path extrusionOk="0" h="277779" w="1861854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74" name="Google Shape;174;p9"/>
          <p:cNvSpPr txBox="1"/>
          <p:nvPr>
            <p:ph idx="1" type="body"/>
          </p:nvPr>
        </p:nvSpPr>
        <p:spPr>
          <a:xfrm>
            <a:off x="6234868" y="1820369"/>
            <a:ext cx="5217173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CA">
                <a:solidFill>
                  <a:schemeClr val="lt1"/>
                </a:solidFill>
              </a:rPr>
              <a:t>Research watts for your phone charger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CA">
                <a:solidFill>
                  <a:schemeClr val="lt1"/>
                </a:solidFill>
              </a:rPr>
              <a:t>How long does it take to charge your phone?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</a:pPr>
            <a:r>
              <a:rPr lang="en-CA">
                <a:solidFill>
                  <a:schemeClr val="lt1"/>
                </a:solidFill>
              </a:rPr>
              <a:t>When do you charge your phone? (off peak, mid peak, on peak)</a:t>
            </a:r>
            <a:endParaRPr/>
          </a:p>
        </p:txBody>
      </p:sp>
      <p:grpSp>
        <p:nvGrpSpPr>
          <p:cNvPr id="175" name="Google Shape;175;p9"/>
          <p:cNvGrpSpPr/>
          <p:nvPr/>
        </p:nvGrpSpPr>
        <p:grpSpPr>
          <a:xfrm>
            <a:off x="10428634" y="5987064"/>
            <a:ext cx="1054466" cy="469689"/>
            <a:chOff x="9841624" y="4115729"/>
            <a:chExt cx="602169" cy="268223"/>
          </a:xfrm>
        </p:grpSpPr>
        <p:sp>
          <p:nvSpPr>
            <p:cNvPr id="176" name="Google Shape;176;p9"/>
            <p:cNvSpPr/>
            <p:nvPr/>
          </p:nvSpPr>
          <p:spPr>
            <a:xfrm>
              <a:off x="9841624" y="4115729"/>
              <a:ext cx="202882" cy="268223"/>
            </a:xfrm>
            <a:custGeom>
              <a:rect b="b" l="l" r="r" t="t"/>
              <a:pathLst>
                <a:path extrusionOk="0" h="268223" w="202882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177;p9"/>
            <p:cNvSpPr/>
            <p:nvPr/>
          </p:nvSpPr>
          <p:spPr>
            <a:xfrm>
              <a:off x="9941445" y="4115729"/>
              <a:ext cx="202882" cy="268223"/>
            </a:xfrm>
            <a:custGeom>
              <a:rect b="b" l="l" r="r" t="t"/>
              <a:pathLst>
                <a:path extrusionOk="0" h="268223" w="202882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178;p9"/>
            <p:cNvSpPr/>
            <p:nvPr/>
          </p:nvSpPr>
          <p:spPr>
            <a:xfrm>
              <a:off x="10041267" y="4115729"/>
              <a:ext cx="202882" cy="268223"/>
            </a:xfrm>
            <a:custGeom>
              <a:rect b="b" l="l" r="r" t="t"/>
              <a:pathLst>
                <a:path extrusionOk="0" h="268223" w="202882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179;p9"/>
            <p:cNvSpPr/>
            <p:nvPr/>
          </p:nvSpPr>
          <p:spPr>
            <a:xfrm>
              <a:off x="10141090" y="4115729"/>
              <a:ext cx="202882" cy="268223"/>
            </a:xfrm>
            <a:custGeom>
              <a:rect b="b" l="l" r="r" t="t"/>
              <a:pathLst>
                <a:path extrusionOk="0" h="268223" w="202882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180;p9"/>
            <p:cNvSpPr/>
            <p:nvPr/>
          </p:nvSpPr>
          <p:spPr>
            <a:xfrm>
              <a:off x="10240911" y="4115729"/>
              <a:ext cx="202882" cy="268223"/>
            </a:xfrm>
            <a:custGeom>
              <a:rect b="b" l="l" r="r" t="t"/>
              <a:pathLst>
                <a:path extrusionOk="0" h="268223" w="202882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2023-05-10T11:56:04Z</dcterms:created>
  <dc:creator>Cepeda, Christian</dc:creator>
</cp:coreProperties>
</file>