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3" r:id="rId4"/>
    <p:sldMasterId id="214748367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143500" cx="9144000"/>
  <p:notesSz cx="6858000" cy="9144000"/>
  <p:embeddedFontLst>
    <p:embeddedFont>
      <p:font typeface="Roboto"/>
      <p:regular r:id="rId42"/>
      <p:bold r:id="rId43"/>
      <p:italic r:id="rId44"/>
      <p:boldItalic r:id="rId45"/>
    </p:embeddedFont>
    <p:embeddedFont>
      <p:font typeface="Lato"/>
      <p:regular r:id="rId46"/>
      <p:bold r:id="rId47"/>
      <p:italic r:id="rId48"/>
      <p:boldItalic r:id="rId49"/>
    </p:embeddedFont>
    <p:embeddedFont>
      <p:font typeface="Open Sans"/>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font" Target="fonts/Roboto-regular.fntdata"/><Relationship Id="rId41" Type="http://schemas.openxmlformats.org/officeDocument/2006/relationships/slide" Target="slides/slide35.xml"/><Relationship Id="rId44" Type="http://schemas.openxmlformats.org/officeDocument/2006/relationships/font" Target="fonts/Roboto-italic.fntdata"/><Relationship Id="rId43" Type="http://schemas.openxmlformats.org/officeDocument/2006/relationships/font" Target="fonts/Roboto-bold.fntdata"/><Relationship Id="rId46" Type="http://schemas.openxmlformats.org/officeDocument/2006/relationships/font" Target="fonts/Lato-regular.fntdata"/><Relationship Id="rId45"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Lato-italic.fntdata"/><Relationship Id="rId47" Type="http://schemas.openxmlformats.org/officeDocument/2006/relationships/font" Target="fonts/Lato-bold.fntdata"/><Relationship Id="rId49" Type="http://schemas.openxmlformats.org/officeDocument/2006/relationships/font" Target="fonts/Lato-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OpenSans-bold.fntdata"/><Relationship Id="rId50" Type="http://schemas.openxmlformats.org/officeDocument/2006/relationships/font" Target="fonts/OpenSans-regular.fntdata"/><Relationship Id="rId53" Type="http://schemas.openxmlformats.org/officeDocument/2006/relationships/font" Target="fonts/OpenSans-boldItalic.fntdata"/><Relationship Id="rId52" Type="http://schemas.openxmlformats.org/officeDocument/2006/relationships/font" Target="fonts/Open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akecode.microbit.org/_VCqAD9E7k7KJ"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c9edc5f528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2c9edc5f528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4cd8c8466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4cd8c8466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OPTIONAL - Students can use a basic circuit of pre-purchased meter in order to test some objects in the classroom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176524aaed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176524aaed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2629d0bf95e_1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2629d0bf95e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629d0bf95e_1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2629d0bf95e_1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to students that computers are incredibly powerful but not smart.  They will only do EXACTLY what you tell them to do, even if that is not what you meant for them to do.</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2c882d2bb4d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2c882d2bb4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video shows the difficulty in giving instructions to someone who is determined to do EXACTLY what they say</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629d0bf95e_1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629d0bf95e_1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cc1ebd9d21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8" name="Google Shape;278;g2cc1ebd9d21_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
                <a:solidFill>
                  <a:schemeClr val="dk1"/>
                </a:solidFill>
              </a:rPr>
              <a:t>SPEAKER NOTES:</a:t>
            </a:r>
            <a:endParaRPr b="1">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Most students don’t realize how ubiquitous (how just everywhere) coding is in our modern world.</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Most students if asked will tell you that coding is important for computers and phones, but that’s about it.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They don’t realize that almost everything we interact with now involves coding at some point (like washers and dryers, water heaters, social media apps, video conferencing, messaging, traffic lights, elevators, etc.)</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629d0bf95e_1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2629d0bf95e_1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14d0b002bd6_0_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14d0b002bd6_0_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Send one group member to grab a microbit kit.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14cd8c8466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14cd8c8466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14d0b002bd6_0_6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14d0b002bd6_0_6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Send one group member to grab a microbit kit.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14d0b002bd6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14d0b002bd6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14d0b002bd6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14d0b002bd6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4d0b002bd6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14d0b002bd6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14d0b002bd6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14d0b002bd6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14d0b002bd6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14d0b002bd6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14d0b002bd6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14d0b002bd6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You tell computers like the micro:bit what to do by giving them instructions. Sets of instructions for computers are called programs. Programs are written in code, a language that both you and the computer can understand.</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You can program your micro:bit in the online MakeCode block or Python text editors.</a:t>
            </a:r>
            <a:endParaRPr/>
          </a:p>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4d0b002bd6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14d0b002bd6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Consider having each student try one remix to the tutorial you choose. For each remix, try to have a button press change the display somehow.  Like </a:t>
            </a:r>
            <a:r>
              <a:rPr lang="en" u="sng">
                <a:solidFill>
                  <a:schemeClr val="hlink"/>
                </a:solidFill>
                <a:hlinkClick r:id="rId2"/>
              </a:rPr>
              <a:t>this</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14d0b002bd6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14d0b002bd6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Give students 10-20 minutes to do the first few tutorials and then begin to experiment with the microbit/coding</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2c9edc5f528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2c9edc5f528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14cd8c8466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14cd8c8466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14d0b002bd6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14d0b002bd6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4d0b002bd6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14d0b002bd6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14d0b002bd6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14d0b002bd6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14d0b002bd6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14d0b002bd6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2c9edc5f528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2c9edc5f528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Give students another 10-20 minutes to experiment with getting their code on to the microbit</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2c9edc5f528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2c9edc5f528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14cd8c84660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14cd8c8466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4d0b002b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4d0b002b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students are thinking about insulators and conductors, then the Rubber Tire doesn’t belong, as the rest are conductors.</a:t>
            </a:r>
            <a:endParaRPr/>
          </a:p>
          <a:p>
            <a:pPr indent="0" lvl="0" marL="0" rtl="0" algn="l">
              <a:spcBef>
                <a:spcPts val="0"/>
              </a:spcBef>
              <a:spcAft>
                <a:spcPts val="0"/>
              </a:spcAft>
              <a:buNone/>
            </a:pPr>
            <a:r>
              <a:rPr lang="en"/>
              <a:t>However, there are multiple answers to this question depending on the criteria students think of (ex/ copper is the only metal, the human is the only living thing, the water is the only liquid, etc.).</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c9edc5f528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c9edc5f528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c9edc5f528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2c9edc5f528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c9edc5f528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c9edc5f528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Clr>
                <a:schemeClr val="dk1"/>
              </a:buClr>
              <a:buSzPts val="1100"/>
              <a:buFont typeface="Arial"/>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c9edc5f528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c9edc5f528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Information">
  <p:cSld name="TITLE_AND_BODY_2">
    <p:bg>
      <p:bgPr>
        <a:solidFill>
          <a:srgbClr val="FFE599"/>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52" name="Google Shape;52;p13"/>
          <p:cNvSpPr txBox="1"/>
          <p:nvPr>
            <p:ph idx="1" type="body"/>
          </p:nvPr>
        </p:nvSpPr>
        <p:spPr>
          <a:xfrm>
            <a:off x="311700" y="701500"/>
            <a:ext cx="8520600" cy="39618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53" name="Google Shape;53;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showMasterSp="0">
  <p:cSld name="full image">
    <p:spTree>
      <p:nvGrpSpPr>
        <p:cNvPr id="54" name="Shape 54"/>
        <p:cNvGrpSpPr/>
        <p:nvPr/>
      </p:nvGrpSpPr>
      <p:grpSpPr>
        <a:xfrm>
          <a:off x="0" y="0"/>
          <a:ext cx="0" cy="0"/>
          <a:chOff x="0" y="0"/>
          <a:chExt cx="0" cy="0"/>
        </a:xfrm>
      </p:grpSpPr>
      <p:sp>
        <p:nvSpPr>
          <p:cNvPr id="55" name="Google Shape;55;p14"/>
          <p:cNvSpPr/>
          <p:nvPr>
            <p:ph idx="2" type="pic"/>
          </p:nvPr>
        </p:nvSpPr>
        <p:spPr>
          <a:xfrm>
            <a:off x="0" y="1"/>
            <a:ext cx="9144000" cy="5149800"/>
          </a:xfrm>
          <a:prstGeom prst="rect">
            <a:avLst/>
          </a:prstGeom>
          <a:noFill/>
          <a:ln>
            <a:noFill/>
          </a:ln>
        </p:spPr>
      </p:sp>
      <p:sp>
        <p:nvSpPr>
          <p:cNvPr id="56" name="Google Shape;56;p14"/>
          <p:cNvSpPr txBox="1"/>
          <p:nvPr>
            <p:ph type="title"/>
          </p:nvPr>
        </p:nvSpPr>
        <p:spPr>
          <a:xfrm>
            <a:off x="618471" y="268757"/>
            <a:ext cx="7602000" cy="419100"/>
          </a:xfrm>
          <a:prstGeom prst="rect">
            <a:avLst/>
          </a:prstGeom>
          <a:noFill/>
          <a:ln>
            <a:noFill/>
          </a:ln>
        </p:spPr>
        <p:txBody>
          <a:bodyPr anchorCtr="0" anchor="t" bIns="0" lIns="0" spcFirstLastPara="1" rIns="0" wrap="square" tIns="0">
            <a:normAutofit/>
          </a:bodyPr>
          <a:lstStyle>
            <a:lvl1pPr lvl="0" marR="0" rtl="0" algn="l">
              <a:lnSpc>
                <a:spcPct val="106650"/>
              </a:lnSpc>
              <a:spcBef>
                <a:spcPts val="0"/>
              </a:spcBef>
              <a:spcAft>
                <a:spcPts val="0"/>
              </a:spcAft>
              <a:buClr>
                <a:srgbClr val="303333"/>
              </a:buClr>
              <a:buSzPts val="3000"/>
              <a:buFont typeface="Arial"/>
              <a:buNone/>
              <a:defRPr b="1" i="0" sz="3000" u="none" cap="none" strike="noStrike">
                <a:solidFill>
                  <a:srgbClr val="303333"/>
                </a:solidFill>
                <a:latin typeface="Arial"/>
                <a:ea typeface="Arial"/>
                <a:cs typeface="Arial"/>
                <a:sym typeface="Arial"/>
              </a:defRPr>
            </a:lvl1pPr>
            <a:lvl2pPr lvl="1" rtl="0" algn="l">
              <a:lnSpc>
                <a:spcPct val="100000"/>
              </a:lnSpc>
              <a:spcBef>
                <a:spcPts val="0"/>
              </a:spcBef>
              <a:spcAft>
                <a:spcPts val="0"/>
              </a:spcAft>
              <a:buSzPts val="2800"/>
              <a:buNone/>
              <a:defRPr sz="1400"/>
            </a:lvl2pPr>
            <a:lvl3pPr lvl="2" rtl="0" algn="l">
              <a:lnSpc>
                <a:spcPct val="100000"/>
              </a:lnSpc>
              <a:spcBef>
                <a:spcPts val="0"/>
              </a:spcBef>
              <a:spcAft>
                <a:spcPts val="0"/>
              </a:spcAft>
              <a:buSzPts val="2800"/>
              <a:buNone/>
              <a:defRPr sz="1400"/>
            </a:lvl3pPr>
            <a:lvl4pPr lvl="3" rtl="0" algn="l">
              <a:lnSpc>
                <a:spcPct val="100000"/>
              </a:lnSpc>
              <a:spcBef>
                <a:spcPts val="0"/>
              </a:spcBef>
              <a:spcAft>
                <a:spcPts val="0"/>
              </a:spcAft>
              <a:buSzPts val="2800"/>
              <a:buNone/>
              <a:defRPr sz="1400"/>
            </a:lvl4pPr>
            <a:lvl5pPr lvl="4" rtl="0" algn="l">
              <a:lnSpc>
                <a:spcPct val="100000"/>
              </a:lnSpc>
              <a:spcBef>
                <a:spcPts val="0"/>
              </a:spcBef>
              <a:spcAft>
                <a:spcPts val="0"/>
              </a:spcAft>
              <a:buSzPts val="2800"/>
              <a:buNone/>
              <a:defRPr sz="1400"/>
            </a:lvl5pPr>
            <a:lvl6pPr lvl="5" rtl="0" algn="l">
              <a:lnSpc>
                <a:spcPct val="100000"/>
              </a:lnSpc>
              <a:spcBef>
                <a:spcPts val="0"/>
              </a:spcBef>
              <a:spcAft>
                <a:spcPts val="0"/>
              </a:spcAft>
              <a:buSzPts val="2800"/>
              <a:buNone/>
              <a:defRPr sz="1400"/>
            </a:lvl6pPr>
            <a:lvl7pPr lvl="6" rtl="0" algn="l">
              <a:lnSpc>
                <a:spcPct val="100000"/>
              </a:lnSpc>
              <a:spcBef>
                <a:spcPts val="0"/>
              </a:spcBef>
              <a:spcAft>
                <a:spcPts val="0"/>
              </a:spcAft>
              <a:buSzPts val="2800"/>
              <a:buNone/>
              <a:defRPr sz="1400"/>
            </a:lvl7pPr>
            <a:lvl8pPr lvl="7" rtl="0" algn="l">
              <a:lnSpc>
                <a:spcPct val="100000"/>
              </a:lnSpc>
              <a:spcBef>
                <a:spcPts val="0"/>
              </a:spcBef>
              <a:spcAft>
                <a:spcPts val="0"/>
              </a:spcAft>
              <a:buSzPts val="2800"/>
              <a:buNone/>
              <a:defRPr sz="1400"/>
            </a:lvl8pPr>
            <a:lvl9pPr lvl="8" rtl="0" algn="l">
              <a:lnSpc>
                <a:spcPct val="100000"/>
              </a:lnSpc>
              <a:spcBef>
                <a:spcPts val="0"/>
              </a:spcBef>
              <a:spcAft>
                <a:spcPts val="0"/>
              </a:spcAft>
              <a:buSzPts val="2800"/>
              <a:buNone/>
              <a:defRPr sz="1400"/>
            </a:lvl9pPr>
          </a:lstStyle>
          <a:p/>
        </p:txBody>
      </p:sp>
      <p:pic>
        <p:nvPicPr>
          <p:cNvPr id="57" name="Google Shape;57;p14"/>
          <p:cNvPicPr preferRelativeResize="0"/>
          <p:nvPr/>
        </p:nvPicPr>
        <p:blipFill rotWithShape="1">
          <a:blip r:embed="rId2">
            <a:alphaModFix/>
          </a:blip>
          <a:srcRect b="0" l="0" r="0" t="0"/>
          <a:stretch/>
        </p:blipFill>
        <p:spPr>
          <a:xfrm>
            <a:off x="8220276" y="4652799"/>
            <a:ext cx="819150" cy="4000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Information 1">
  <p:cSld name="TITLE_AND_BODY_2_1">
    <p:bg>
      <p:bgPr>
        <a:solidFill>
          <a:srgbClr val="FFE599"/>
        </a:solidFill>
      </p:bgPr>
    </p:bg>
    <p:spTree>
      <p:nvGrpSpPr>
        <p:cNvPr id="58" name="Shape 58"/>
        <p:cNvGrpSpPr/>
        <p:nvPr/>
      </p:nvGrpSpPr>
      <p:grpSpPr>
        <a:xfrm>
          <a:off x="0" y="0"/>
          <a:ext cx="0" cy="0"/>
          <a:chOff x="0" y="0"/>
          <a:chExt cx="0" cy="0"/>
        </a:xfrm>
      </p:grpSpPr>
      <p:sp>
        <p:nvSpPr>
          <p:cNvPr id="59" name="Google Shape;59;p15"/>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Clr>
                <a:srgbClr val="FFFFFF"/>
              </a:buClr>
              <a:buSzPts val="2800"/>
              <a:buNone/>
              <a:defRPr>
                <a:solidFill>
                  <a:srgbClr val="FFFFFF"/>
                </a:solidFill>
              </a:defRPr>
            </a:lvl2pPr>
            <a:lvl3pPr lvl="2" rtl="0">
              <a:spcBef>
                <a:spcPts val="0"/>
              </a:spcBef>
              <a:spcAft>
                <a:spcPts val="0"/>
              </a:spcAft>
              <a:buClr>
                <a:srgbClr val="FFFFFF"/>
              </a:buClr>
              <a:buSzPts val="2800"/>
              <a:buNone/>
              <a:defRPr>
                <a:solidFill>
                  <a:srgbClr val="FFFFFF"/>
                </a:solidFill>
              </a:defRPr>
            </a:lvl3pPr>
            <a:lvl4pPr lvl="3" rtl="0">
              <a:spcBef>
                <a:spcPts val="0"/>
              </a:spcBef>
              <a:spcAft>
                <a:spcPts val="0"/>
              </a:spcAft>
              <a:buClr>
                <a:srgbClr val="FFFFFF"/>
              </a:buClr>
              <a:buSzPts val="2800"/>
              <a:buNone/>
              <a:defRPr>
                <a:solidFill>
                  <a:srgbClr val="FFFFFF"/>
                </a:solidFill>
              </a:defRPr>
            </a:lvl4pPr>
            <a:lvl5pPr lvl="4" rtl="0">
              <a:spcBef>
                <a:spcPts val="0"/>
              </a:spcBef>
              <a:spcAft>
                <a:spcPts val="0"/>
              </a:spcAft>
              <a:buClr>
                <a:srgbClr val="FFFFFF"/>
              </a:buClr>
              <a:buSzPts val="2800"/>
              <a:buNone/>
              <a:defRPr>
                <a:solidFill>
                  <a:srgbClr val="FFFFFF"/>
                </a:solidFill>
              </a:defRPr>
            </a:lvl5pPr>
            <a:lvl6pPr lvl="5" rtl="0">
              <a:spcBef>
                <a:spcPts val="0"/>
              </a:spcBef>
              <a:spcAft>
                <a:spcPts val="0"/>
              </a:spcAft>
              <a:buClr>
                <a:srgbClr val="FFFFFF"/>
              </a:buClr>
              <a:buSzPts val="2800"/>
              <a:buNone/>
              <a:defRPr>
                <a:solidFill>
                  <a:srgbClr val="FFFFFF"/>
                </a:solidFill>
              </a:defRPr>
            </a:lvl6pPr>
            <a:lvl7pPr lvl="6" rtl="0">
              <a:spcBef>
                <a:spcPts val="0"/>
              </a:spcBef>
              <a:spcAft>
                <a:spcPts val="0"/>
              </a:spcAft>
              <a:buClr>
                <a:srgbClr val="FFFFFF"/>
              </a:buClr>
              <a:buSzPts val="2800"/>
              <a:buNone/>
              <a:defRPr>
                <a:solidFill>
                  <a:srgbClr val="FFFFFF"/>
                </a:solidFill>
              </a:defRPr>
            </a:lvl7pPr>
            <a:lvl8pPr lvl="7" rtl="0">
              <a:spcBef>
                <a:spcPts val="0"/>
              </a:spcBef>
              <a:spcAft>
                <a:spcPts val="0"/>
              </a:spcAft>
              <a:buClr>
                <a:srgbClr val="FFFFFF"/>
              </a:buClr>
              <a:buSzPts val="2800"/>
              <a:buNone/>
              <a:defRPr>
                <a:solidFill>
                  <a:srgbClr val="FFFFFF"/>
                </a:solidFill>
              </a:defRPr>
            </a:lvl8pPr>
            <a:lvl9pPr lvl="8" rtl="0">
              <a:spcBef>
                <a:spcPts val="0"/>
              </a:spcBef>
              <a:spcAft>
                <a:spcPts val="0"/>
              </a:spcAft>
              <a:buClr>
                <a:srgbClr val="FFFFFF"/>
              </a:buClr>
              <a:buSzPts val="2800"/>
              <a:buNone/>
              <a:defRPr>
                <a:solidFill>
                  <a:srgbClr val="FFFFFF"/>
                </a:solidFill>
              </a:defRPr>
            </a:lvl9pPr>
          </a:lstStyle>
          <a:p/>
        </p:txBody>
      </p:sp>
      <p:sp>
        <p:nvSpPr>
          <p:cNvPr id="60" name="Google Shape;60;p15"/>
          <p:cNvSpPr txBox="1"/>
          <p:nvPr>
            <p:ph idx="1" type="body"/>
          </p:nvPr>
        </p:nvSpPr>
        <p:spPr>
          <a:xfrm>
            <a:off x="311700" y="701500"/>
            <a:ext cx="8520600" cy="39618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1" name="Google Shape;61;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6" name="Shape 66"/>
        <p:cNvGrpSpPr/>
        <p:nvPr/>
      </p:nvGrpSpPr>
      <p:grpSpPr>
        <a:xfrm>
          <a:off x="0" y="0"/>
          <a:ext cx="0" cy="0"/>
          <a:chOff x="0" y="0"/>
          <a:chExt cx="0" cy="0"/>
        </a:xfrm>
      </p:grpSpPr>
      <p:sp>
        <p:nvSpPr>
          <p:cNvPr id="67" name="Google Shape;67;p17"/>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7"/>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7"/>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0" name="Google Shape;70;p17"/>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71" name="Google Shape;71;p1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8"/>
          <p:cNvSpPr txBox="1"/>
          <p:nvPr>
            <p:ph type="title"/>
          </p:nvPr>
        </p:nvSpPr>
        <p:spPr>
          <a:xfrm>
            <a:off x="460950" y="2065350"/>
            <a:ext cx="8222100" cy="10128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p:txBody>
      </p:sp>
      <p:sp>
        <p:nvSpPr>
          <p:cNvPr id="74" name="Google Shape;74;p18"/>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5" name="Shape 75"/>
        <p:cNvGrpSpPr/>
        <p:nvPr/>
      </p:nvGrpSpPr>
      <p:grpSpPr>
        <a:xfrm>
          <a:off x="0" y="0"/>
          <a:ext cx="0" cy="0"/>
          <a:chOff x="0" y="0"/>
          <a:chExt cx="0" cy="0"/>
        </a:xfrm>
      </p:grpSpPr>
      <p:sp>
        <p:nvSpPr>
          <p:cNvPr id="76" name="Google Shape;76;p19"/>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9"/>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79" name="Google Shape;79;p19"/>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0" name="Google Shape;80;p19"/>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1" name="Shape 81"/>
        <p:cNvGrpSpPr/>
        <p:nvPr/>
      </p:nvGrpSpPr>
      <p:grpSpPr>
        <a:xfrm>
          <a:off x="0" y="0"/>
          <a:ext cx="0" cy="0"/>
          <a:chOff x="0" y="0"/>
          <a:chExt cx="0" cy="0"/>
        </a:xfrm>
      </p:grpSpPr>
      <p:sp>
        <p:nvSpPr>
          <p:cNvPr id="82" name="Google Shape;82;p20"/>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20"/>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85" name="Google Shape;85;p20"/>
          <p:cNvSpPr txBox="1"/>
          <p:nvPr>
            <p:ph idx="1" type="body"/>
          </p:nvPr>
        </p:nvSpPr>
        <p:spPr>
          <a:xfrm>
            <a:off x="471900" y="1919075"/>
            <a:ext cx="3999900" cy="2710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6" name="Google Shape;86;p20"/>
          <p:cNvSpPr txBox="1"/>
          <p:nvPr>
            <p:ph idx="2" type="body"/>
          </p:nvPr>
        </p:nvSpPr>
        <p:spPr>
          <a:xfrm>
            <a:off x="4694250" y="1919075"/>
            <a:ext cx="3999900" cy="2710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87" name="Google Shape;87;p20"/>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8" name="Shape 88"/>
        <p:cNvGrpSpPr/>
        <p:nvPr/>
      </p:nvGrpSpPr>
      <p:grpSpPr>
        <a:xfrm>
          <a:off x="0" y="0"/>
          <a:ext cx="0" cy="0"/>
          <a:chOff x="0" y="0"/>
          <a:chExt cx="0" cy="0"/>
        </a:xfrm>
      </p:grpSpPr>
      <p:sp>
        <p:nvSpPr>
          <p:cNvPr id="89" name="Google Shape;89;p21"/>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21"/>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1"/>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92" name="Google Shape;92;p21"/>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3" name="Shape 93"/>
        <p:cNvGrpSpPr/>
        <p:nvPr/>
      </p:nvGrpSpPr>
      <p:grpSpPr>
        <a:xfrm>
          <a:off x="0" y="0"/>
          <a:ext cx="0" cy="0"/>
          <a:chOff x="0" y="0"/>
          <a:chExt cx="0" cy="0"/>
        </a:xfrm>
      </p:grpSpPr>
      <p:sp>
        <p:nvSpPr>
          <p:cNvPr id="94" name="Google Shape;94;p22"/>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22"/>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2"/>
          <p:cNvSpPr txBox="1"/>
          <p:nvPr>
            <p:ph type="title"/>
          </p:nvPr>
        </p:nvSpPr>
        <p:spPr>
          <a:xfrm>
            <a:off x="226078" y="357800"/>
            <a:ext cx="2808000" cy="9534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97" name="Google Shape;97;p22"/>
          <p:cNvSpPr txBox="1"/>
          <p:nvPr>
            <p:ph idx="1" type="body"/>
          </p:nvPr>
        </p:nvSpPr>
        <p:spPr>
          <a:xfrm>
            <a:off x="226075" y="1465800"/>
            <a:ext cx="2808000" cy="31635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Char char="●"/>
              <a:defRPr sz="1200">
                <a:solidFill>
                  <a:schemeClr val="lt1"/>
                </a:solidFill>
              </a:defRPr>
            </a:lvl1pPr>
            <a:lvl2pPr indent="-304800" lvl="1" marL="914400" rtl="0">
              <a:spcBef>
                <a:spcPts val="1600"/>
              </a:spcBef>
              <a:spcAft>
                <a:spcPts val="0"/>
              </a:spcAft>
              <a:buClr>
                <a:schemeClr val="lt1"/>
              </a:buClr>
              <a:buSzPts val="1200"/>
              <a:buChar char="○"/>
              <a:defRPr sz="1200">
                <a:solidFill>
                  <a:schemeClr val="lt1"/>
                </a:solidFill>
              </a:defRPr>
            </a:lvl2pPr>
            <a:lvl3pPr indent="-304800" lvl="2" marL="1371600" rtl="0">
              <a:spcBef>
                <a:spcPts val="1600"/>
              </a:spcBef>
              <a:spcAft>
                <a:spcPts val="0"/>
              </a:spcAft>
              <a:buClr>
                <a:schemeClr val="lt1"/>
              </a:buClr>
              <a:buSzPts val="1200"/>
              <a:buChar char="■"/>
              <a:defRPr sz="1200">
                <a:solidFill>
                  <a:schemeClr val="lt1"/>
                </a:solidFill>
              </a:defRPr>
            </a:lvl3pPr>
            <a:lvl4pPr indent="-304800" lvl="3" marL="1828800" rtl="0">
              <a:spcBef>
                <a:spcPts val="1600"/>
              </a:spcBef>
              <a:spcAft>
                <a:spcPts val="0"/>
              </a:spcAft>
              <a:buClr>
                <a:schemeClr val="lt1"/>
              </a:buClr>
              <a:buSzPts val="1200"/>
              <a:buChar char="●"/>
              <a:defRPr sz="1200">
                <a:solidFill>
                  <a:schemeClr val="lt1"/>
                </a:solidFill>
              </a:defRPr>
            </a:lvl4pPr>
            <a:lvl5pPr indent="-304800" lvl="4" marL="2286000" rtl="0">
              <a:spcBef>
                <a:spcPts val="1600"/>
              </a:spcBef>
              <a:spcAft>
                <a:spcPts val="0"/>
              </a:spcAft>
              <a:buClr>
                <a:schemeClr val="lt1"/>
              </a:buClr>
              <a:buSzPts val="1200"/>
              <a:buChar char="○"/>
              <a:defRPr sz="1200">
                <a:solidFill>
                  <a:schemeClr val="lt1"/>
                </a:solidFill>
              </a:defRPr>
            </a:lvl5pPr>
            <a:lvl6pPr indent="-304800" lvl="5" marL="2743200" rtl="0">
              <a:spcBef>
                <a:spcPts val="1600"/>
              </a:spcBef>
              <a:spcAft>
                <a:spcPts val="0"/>
              </a:spcAft>
              <a:buClr>
                <a:schemeClr val="lt1"/>
              </a:buClr>
              <a:buSzPts val="1200"/>
              <a:buChar char="■"/>
              <a:defRPr sz="1200">
                <a:solidFill>
                  <a:schemeClr val="lt1"/>
                </a:solidFill>
              </a:defRPr>
            </a:lvl6pPr>
            <a:lvl7pPr indent="-304800" lvl="6" marL="3200400" rtl="0">
              <a:spcBef>
                <a:spcPts val="1600"/>
              </a:spcBef>
              <a:spcAft>
                <a:spcPts val="0"/>
              </a:spcAft>
              <a:buClr>
                <a:schemeClr val="lt1"/>
              </a:buClr>
              <a:buSzPts val="1200"/>
              <a:buChar char="●"/>
              <a:defRPr sz="1200">
                <a:solidFill>
                  <a:schemeClr val="lt1"/>
                </a:solidFill>
              </a:defRPr>
            </a:lvl7pPr>
            <a:lvl8pPr indent="-304800" lvl="7" marL="3657600" rtl="0">
              <a:spcBef>
                <a:spcPts val="1600"/>
              </a:spcBef>
              <a:spcAft>
                <a:spcPts val="0"/>
              </a:spcAft>
              <a:buClr>
                <a:schemeClr val="lt1"/>
              </a:buClr>
              <a:buSzPts val="1200"/>
              <a:buChar char="○"/>
              <a:defRPr sz="1200">
                <a:solidFill>
                  <a:schemeClr val="lt1"/>
                </a:solidFill>
              </a:defRPr>
            </a:lvl8pPr>
            <a:lvl9pPr indent="-304800" lvl="8" marL="4114800" rtl="0">
              <a:spcBef>
                <a:spcPts val="1600"/>
              </a:spcBef>
              <a:spcAft>
                <a:spcPts val="1600"/>
              </a:spcAft>
              <a:buClr>
                <a:schemeClr val="lt1"/>
              </a:buClr>
              <a:buSzPts val="1200"/>
              <a:buChar char="■"/>
              <a:defRPr sz="1200">
                <a:solidFill>
                  <a:schemeClr val="lt1"/>
                </a:solidFill>
              </a:defRPr>
            </a:lvl9pPr>
          </a:lstStyle>
          <a:p/>
        </p:txBody>
      </p:sp>
      <p:sp>
        <p:nvSpPr>
          <p:cNvPr id="98" name="Google Shape;98;p2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9" name="Shape 99"/>
        <p:cNvGrpSpPr/>
        <p:nvPr/>
      </p:nvGrpSpPr>
      <p:grpSpPr>
        <a:xfrm>
          <a:off x="0" y="0"/>
          <a:ext cx="0" cy="0"/>
          <a:chOff x="0" y="0"/>
          <a:chExt cx="0" cy="0"/>
        </a:xfrm>
      </p:grpSpPr>
      <p:sp>
        <p:nvSpPr>
          <p:cNvPr id="100" name="Google Shape;100;p23"/>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6000"/>
              <a:buNone/>
              <a:defRPr sz="60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p:txBody>
      </p:sp>
      <p:sp>
        <p:nvSpPr>
          <p:cNvPr id="101" name="Google Shape;101;p23"/>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2" name="Shape 102"/>
        <p:cNvGrpSpPr/>
        <p:nvPr/>
      </p:nvGrpSpPr>
      <p:grpSpPr>
        <a:xfrm>
          <a:off x="0" y="0"/>
          <a:ext cx="0" cy="0"/>
          <a:chOff x="0" y="0"/>
          <a:chExt cx="0" cy="0"/>
        </a:xfrm>
      </p:grpSpPr>
      <p:sp>
        <p:nvSpPr>
          <p:cNvPr id="103" name="Google Shape;103;p24"/>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24"/>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4200"/>
              <a:buNone/>
              <a:defRPr sz="4200">
                <a:solidFill>
                  <a:schemeClr val="dk2"/>
                </a:solidFill>
              </a:defRPr>
            </a:lvl1pPr>
            <a:lvl2pPr lvl="1" rtl="0" algn="ctr">
              <a:spcBef>
                <a:spcPts val="0"/>
              </a:spcBef>
              <a:spcAft>
                <a:spcPts val="0"/>
              </a:spcAft>
              <a:buClr>
                <a:schemeClr val="dk2"/>
              </a:buClr>
              <a:buSzPts val="4200"/>
              <a:buNone/>
              <a:defRPr sz="4200">
                <a:solidFill>
                  <a:schemeClr val="dk2"/>
                </a:solidFill>
              </a:defRPr>
            </a:lvl2pPr>
            <a:lvl3pPr lvl="2" rtl="0" algn="ctr">
              <a:spcBef>
                <a:spcPts val="0"/>
              </a:spcBef>
              <a:spcAft>
                <a:spcPts val="0"/>
              </a:spcAft>
              <a:buClr>
                <a:schemeClr val="dk2"/>
              </a:buClr>
              <a:buSzPts val="4200"/>
              <a:buNone/>
              <a:defRPr sz="4200">
                <a:solidFill>
                  <a:schemeClr val="dk2"/>
                </a:solidFill>
              </a:defRPr>
            </a:lvl3pPr>
            <a:lvl4pPr lvl="3" rtl="0" algn="ctr">
              <a:spcBef>
                <a:spcPts val="0"/>
              </a:spcBef>
              <a:spcAft>
                <a:spcPts val="0"/>
              </a:spcAft>
              <a:buClr>
                <a:schemeClr val="dk2"/>
              </a:buClr>
              <a:buSzPts val="4200"/>
              <a:buNone/>
              <a:defRPr sz="4200">
                <a:solidFill>
                  <a:schemeClr val="dk2"/>
                </a:solidFill>
              </a:defRPr>
            </a:lvl4pPr>
            <a:lvl5pPr lvl="4" rtl="0" algn="ctr">
              <a:spcBef>
                <a:spcPts val="0"/>
              </a:spcBef>
              <a:spcAft>
                <a:spcPts val="0"/>
              </a:spcAft>
              <a:buClr>
                <a:schemeClr val="dk2"/>
              </a:buClr>
              <a:buSzPts val="4200"/>
              <a:buNone/>
              <a:defRPr sz="4200">
                <a:solidFill>
                  <a:schemeClr val="dk2"/>
                </a:solidFill>
              </a:defRPr>
            </a:lvl5pPr>
            <a:lvl6pPr lvl="5" rtl="0" algn="ctr">
              <a:spcBef>
                <a:spcPts val="0"/>
              </a:spcBef>
              <a:spcAft>
                <a:spcPts val="0"/>
              </a:spcAft>
              <a:buClr>
                <a:schemeClr val="dk2"/>
              </a:buClr>
              <a:buSzPts val="4200"/>
              <a:buNone/>
              <a:defRPr sz="4200">
                <a:solidFill>
                  <a:schemeClr val="dk2"/>
                </a:solidFill>
              </a:defRPr>
            </a:lvl6pPr>
            <a:lvl7pPr lvl="6" rtl="0" algn="ctr">
              <a:spcBef>
                <a:spcPts val="0"/>
              </a:spcBef>
              <a:spcAft>
                <a:spcPts val="0"/>
              </a:spcAft>
              <a:buClr>
                <a:schemeClr val="dk2"/>
              </a:buClr>
              <a:buSzPts val="4200"/>
              <a:buNone/>
              <a:defRPr sz="4200">
                <a:solidFill>
                  <a:schemeClr val="dk2"/>
                </a:solidFill>
              </a:defRPr>
            </a:lvl7pPr>
            <a:lvl8pPr lvl="7" rtl="0" algn="ctr">
              <a:spcBef>
                <a:spcPts val="0"/>
              </a:spcBef>
              <a:spcAft>
                <a:spcPts val="0"/>
              </a:spcAft>
              <a:buClr>
                <a:schemeClr val="dk2"/>
              </a:buClr>
              <a:buSzPts val="4200"/>
              <a:buNone/>
              <a:defRPr sz="4200">
                <a:solidFill>
                  <a:schemeClr val="dk2"/>
                </a:solidFill>
              </a:defRPr>
            </a:lvl8pPr>
            <a:lvl9pPr lvl="8" rtl="0" algn="ctr">
              <a:spcBef>
                <a:spcPts val="0"/>
              </a:spcBef>
              <a:spcAft>
                <a:spcPts val="0"/>
              </a:spcAft>
              <a:buClr>
                <a:schemeClr val="dk2"/>
              </a:buClr>
              <a:buSzPts val="4200"/>
              <a:buNone/>
              <a:defRPr sz="4200">
                <a:solidFill>
                  <a:schemeClr val="dk2"/>
                </a:solidFill>
              </a:defRPr>
            </a:lvl9pPr>
          </a:lstStyle>
          <a:p/>
        </p:txBody>
      </p:sp>
      <p:sp>
        <p:nvSpPr>
          <p:cNvPr id="106" name="Google Shape;106;p24"/>
          <p:cNvSpPr txBox="1"/>
          <p:nvPr>
            <p:ph idx="1" type="subTitle"/>
          </p:nvPr>
        </p:nvSpPr>
        <p:spPr>
          <a:xfrm>
            <a:off x="265500" y="2779467"/>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07" name="Google Shape;107;p24"/>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08" name="Google Shape;108;p24"/>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9" name="Shape 109"/>
        <p:cNvGrpSpPr/>
        <p:nvPr/>
      </p:nvGrpSpPr>
      <p:grpSpPr>
        <a:xfrm>
          <a:off x="0" y="0"/>
          <a:ext cx="0" cy="0"/>
          <a:chOff x="0" y="0"/>
          <a:chExt cx="0" cy="0"/>
        </a:xfrm>
      </p:grpSpPr>
      <p:sp>
        <p:nvSpPr>
          <p:cNvPr id="110" name="Google Shape;110;p25"/>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25"/>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25"/>
          <p:cNvSpPr txBox="1"/>
          <p:nvPr>
            <p:ph idx="1" type="body"/>
          </p:nvPr>
        </p:nvSpPr>
        <p:spPr>
          <a:xfrm>
            <a:off x="57150" y="4696825"/>
            <a:ext cx="8382000" cy="4467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Clr>
                <a:schemeClr val="lt1"/>
              </a:buClr>
              <a:buSzPts val="1200"/>
              <a:buNone/>
              <a:defRPr sz="1200">
                <a:solidFill>
                  <a:schemeClr val="lt1"/>
                </a:solidFill>
              </a:defRPr>
            </a:lvl1pPr>
          </a:lstStyle>
          <a:p/>
        </p:txBody>
      </p:sp>
      <p:sp>
        <p:nvSpPr>
          <p:cNvPr id="113" name="Google Shape;113;p25"/>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4" name="Shape 114"/>
        <p:cNvGrpSpPr/>
        <p:nvPr/>
      </p:nvGrpSpPr>
      <p:grpSpPr>
        <a:xfrm>
          <a:off x="0" y="0"/>
          <a:ext cx="0" cy="0"/>
          <a:chOff x="0" y="0"/>
          <a:chExt cx="0" cy="0"/>
        </a:xfrm>
      </p:grpSpPr>
      <p:sp>
        <p:nvSpPr>
          <p:cNvPr id="115" name="Google Shape;115;p26"/>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2000"/>
              <a:buNone/>
              <a:defRPr sz="12000">
                <a:solidFill>
                  <a:schemeClr val="dk2"/>
                </a:solidFill>
              </a:defRPr>
            </a:lvl1pPr>
            <a:lvl2pPr lvl="1" rtl="0" algn="ctr">
              <a:spcBef>
                <a:spcPts val="0"/>
              </a:spcBef>
              <a:spcAft>
                <a:spcPts val="0"/>
              </a:spcAft>
              <a:buClr>
                <a:schemeClr val="dk2"/>
              </a:buClr>
              <a:buSzPts val="12000"/>
              <a:buNone/>
              <a:defRPr sz="12000">
                <a:solidFill>
                  <a:schemeClr val="dk2"/>
                </a:solidFill>
              </a:defRPr>
            </a:lvl2pPr>
            <a:lvl3pPr lvl="2" rtl="0" algn="ctr">
              <a:spcBef>
                <a:spcPts val="0"/>
              </a:spcBef>
              <a:spcAft>
                <a:spcPts val="0"/>
              </a:spcAft>
              <a:buClr>
                <a:schemeClr val="dk2"/>
              </a:buClr>
              <a:buSzPts val="12000"/>
              <a:buNone/>
              <a:defRPr sz="12000">
                <a:solidFill>
                  <a:schemeClr val="dk2"/>
                </a:solidFill>
              </a:defRPr>
            </a:lvl3pPr>
            <a:lvl4pPr lvl="3" rtl="0" algn="ctr">
              <a:spcBef>
                <a:spcPts val="0"/>
              </a:spcBef>
              <a:spcAft>
                <a:spcPts val="0"/>
              </a:spcAft>
              <a:buClr>
                <a:schemeClr val="dk2"/>
              </a:buClr>
              <a:buSzPts val="12000"/>
              <a:buNone/>
              <a:defRPr sz="12000">
                <a:solidFill>
                  <a:schemeClr val="dk2"/>
                </a:solidFill>
              </a:defRPr>
            </a:lvl4pPr>
            <a:lvl5pPr lvl="4" rtl="0" algn="ctr">
              <a:spcBef>
                <a:spcPts val="0"/>
              </a:spcBef>
              <a:spcAft>
                <a:spcPts val="0"/>
              </a:spcAft>
              <a:buClr>
                <a:schemeClr val="dk2"/>
              </a:buClr>
              <a:buSzPts val="12000"/>
              <a:buNone/>
              <a:defRPr sz="12000">
                <a:solidFill>
                  <a:schemeClr val="dk2"/>
                </a:solidFill>
              </a:defRPr>
            </a:lvl5pPr>
            <a:lvl6pPr lvl="5" rtl="0" algn="ctr">
              <a:spcBef>
                <a:spcPts val="0"/>
              </a:spcBef>
              <a:spcAft>
                <a:spcPts val="0"/>
              </a:spcAft>
              <a:buClr>
                <a:schemeClr val="dk2"/>
              </a:buClr>
              <a:buSzPts val="12000"/>
              <a:buNone/>
              <a:defRPr sz="12000">
                <a:solidFill>
                  <a:schemeClr val="dk2"/>
                </a:solidFill>
              </a:defRPr>
            </a:lvl6pPr>
            <a:lvl7pPr lvl="6" rtl="0" algn="ctr">
              <a:spcBef>
                <a:spcPts val="0"/>
              </a:spcBef>
              <a:spcAft>
                <a:spcPts val="0"/>
              </a:spcAft>
              <a:buClr>
                <a:schemeClr val="dk2"/>
              </a:buClr>
              <a:buSzPts val="12000"/>
              <a:buNone/>
              <a:defRPr sz="12000">
                <a:solidFill>
                  <a:schemeClr val="dk2"/>
                </a:solidFill>
              </a:defRPr>
            </a:lvl7pPr>
            <a:lvl8pPr lvl="7" rtl="0" algn="ctr">
              <a:spcBef>
                <a:spcPts val="0"/>
              </a:spcBef>
              <a:spcAft>
                <a:spcPts val="0"/>
              </a:spcAft>
              <a:buClr>
                <a:schemeClr val="dk2"/>
              </a:buClr>
              <a:buSzPts val="12000"/>
              <a:buNone/>
              <a:defRPr sz="12000">
                <a:solidFill>
                  <a:schemeClr val="dk2"/>
                </a:solidFill>
              </a:defRPr>
            </a:lvl8pPr>
            <a:lvl9pPr lvl="8" rtl="0" algn="ctr">
              <a:spcBef>
                <a:spcPts val="0"/>
              </a:spcBef>
              <a:spcAft>
                <a:spcPts val="0"/>
              </a:spcAft>
              <a:buClr>
                <a:schemeClr val="dk2"/>
              </a:buClr>
              <a:buSzPts val="12000"/>
              <a:buNone/>
              <a:defRPr sz="12000">
                <a:solidFill>
                  <a:schemeClr val="dk2"/>
                </a:solidFill>
              </a:defRPr>
            </a:lvl9pPr>
          </a:lstStyle>
          <a:p>
            <a:r>
              <a:t>xx%</a:t>
            </a:r>
          </a:p>
        </p:txBody>
      </p:sp>
      <p:sp>
        <p:nvSpPr>
          <p:cNvPr id="116" name="Google Shape;116;p26"/>
          <p:cNvSpPr txBox="1"/>
          <p:nvPr>
            <p:ph idx="1" type="body"/>
          </p:nvPr>
        </p:nvSpPr>
        <p:spPr>
          <a:xfrm>
            <a:off x="475500" y="3304625"/>
            <a:ext cx="82221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17" name="Google Shape;117;p26"/>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8" name="Shape 118"/>
        <p:cNvGrpSpPr/>
        <p:nvPr/>
      </p:nvGrpSpPr>
      <p:grpSpPr>
        <a:xfrm>
          <a:off x="0" y="0"/>
          <a:ext cx="0" cy="0"/>
          <a:chOff x="0" y="0"/>
          <a:chExt cx="0" cy="0"/>
        </a:xfrm>
      </p:grpSpPr>
      <p:sp>
        <p:nvSpPr>
          <p:cNvPr id="119" name="Google Shape;119;p2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rgbClr val="93C47D"/>
        </a:solidFill>
      </p:bgPr>
    </p:bg>
    <p:spTree>
      <p:nvGrpSpPr>
        <p:cNvPr id="62" name="Shape 62"/>
        <p:cNvGrpSpPr/>
        <p:nvPr/>
      </p:nvGrpSpPr>
      <p:grpSpPr>
        <a:xfrm>
          <a:off x="0" y="0"/>
          <a:ext cx="0" cy="0"/>
          <a:chOff x="0" y="0"/>
          <a:chExt cx="0" cy="0"/>
        </a:xfrm>
      </p:grpSpPr>
      <p:sp>
        <p:nvSpPr>
          <p:cNvPr id="63" name="Google Shape;63;p16"/>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64" name="Google Shape;64;p16"/>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rtl="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65" name="Google Shape;65;p16"/>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lt2"/>
                </a:solidFill>
                <a:latin typeface="Roboto"/>
                <a:ea typeface="Roboto"/>
                <a:cs typeface="Roboto"/>
                <a:sym typeface="Roboto"/>
              </a:defRPr>
            </a:lvl1pPr>
            <a:lvl2pPr lvl="1" rtl="0" algn="r">
              <a:buNone/>
              <a:defRPr sz="1000">
                <a:solidFill>
                  <a:schemeClr val="lt2"/>
                </a:solidFill>
                <a:latin typeface="Roboto"/>
                <a:ea typeface="Roboto"/>
                <a:cs typeface="Roboto"/>
                <a:sym typeface="Roboto"/>
              </a:defRPr>
            </a:lvl2pPr>
            <a:lvl3pPr lvl="2" rtl="0" algn="r">
              <a:buNone/>
              <a:defRPr sz="1000">
                <a:solidFill>
                  <a:schemeClr val="lt2"/>
                </a:solidFill>
                <a:latin typeface="Roboto"/>
                <a:ea typeface="Roboto"/>
                <a:cs typeface="Roboto"/>
                <a:sym typeface="Roboto"/>
              </a:defRPr>
            </a:lvl3pPr>
            <a:lvl4pPr lvl="3" rtl="0" algn="r">
              <a:buNone/>
              <a:defRPr sz="1000">
                <a:solidFill>
                  <a:schemeClr val="lt2"/>
                </a:solidFill>
                <a:latin typeface="Roboto"/>
                <a:ea typeface="Roboto"/>
                <a:cs typeface="Roboto"/>
                <a:sym typeface="Roboto"/>
              </a:defRPr>
            </a:lvl4pPr>
            <a:lvl5pPr lvl="4" rtl="0" algn="r">
              <a:buNone/>
              <a:defRPr sz="1000">
                <a:solidFill>
                  <a:schemeClr val="lt2"/>
                </a:solidFill>
                <a:latin typeface="Roboto"/>
                <a:ea typeface="Roboto"/>
                <a:cs typeface="Roboto"/>
                <a:sym typeface="Roboto"/>
              </a:defRPr>
            </a:lvl5pPr>
            <a:lvl6pPr lvl="5" rtl="0" algn="r">
              <a:buNone/>
              <a:defRPr sz="1000">
                <a:solidFill>
                  <a:schemeClr val="lt2"/>
                </a:solidFill>
                <a:latin typeface="Roboto"/>
                <a:ea typeface="Roboto"/>
                <a:cs typeface="Roboto"/>
                <a:sym typeface="Roboto"/>
              </a:defRPr>
            </a:lvl6pPr>
            <a:lvl7pPr lvl="6" rtl="0" algn="r">
              <a:buNone/>
              <a:defRPr sz="1000">
                <a:solidFill>
                  <a:schemeClr val="lt2"/>
                </a:solidFill>
                <a:latin typeface="Roboto"/>
                <a:ea typeface="Roboto"/>
                <a:cs typeface="Roboto"/>
                <a:sym typeface="Roboto"/>
              </a:defRPr>
            </a:lvl7pPr>
            <a:lvl8pPr lvl="7" rtl="0" algn="r">
              <a:buNone/>
              <a:defRPr sz="1000">
                <a:solidFill>
                  <a:schemeClr val="lt2"/>
                </a:solidFill>
                <a:latin typeface="Roboto"/>
                <a:ea typeface="Roboto"/>
                <a:cs typeface="Roboto"/>
                <a:sym typeface="Roboto"/>
              </a:defRPr>
            </a:lvl8pPr>
            <a:lvl9pPr lvl="8" rtl="0"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youtube.com/watch?v=W6hoXsHAthw" TargetMode="External"/><Relationship Id="rId4" Type="http://schemas.openxmlformats.org/officeDocument/2006/relationships/image" Target="../media/image16.jpg"/><Relationship Id="rId5" Type="http://schemas.openxmlformats.org/officeDocument/2006/relationships/hyperlink" Target="https://www.linemancentral.com/states/ontario" TargetMode="External"/><Relationship Id="rId6" Type="http://schemas.openxmlformats.org/officeDocument/2006/relationships/hyperlink" Target="https://www.skilledtradesontario.ca/trade-information/powerline-technicia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wordwall.net/resource/2898783/science/insulators-and-conductors-year-4" TargetMode="External"/><Relationship Id="rId4" Type="http://schemas.openxmlformats.org/officeDocument/2006/relationships/image" Target="../media/image14.png"/><Relationship Id="rId5" Type="http://schemas.openxmlformats.org/officeDocument/2006/relationships/image" Target="../media/image22.png"/><Relationship Id="rId6"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32.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18.png"/><Relationship Id="rId4" Type="http://schemas.openxmlformats.org/officeDocument/2006/relationships/image" Target="../media/image27.png"/><Relationship Id="rId5"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hyperlink" Target="http://www.youtube.com/watch?v=Ct-lOOUqmyY" TargetMode="Externa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 Id="rId3" Type="http://schemas.openxmlformats.org/officeDocument/2006/relationships/image" Target="../media/image24.png"/><Relationship Id="rId4" Type="http://schemas.openxmlformats.org/officeDocument/2006/relationships/image" Target="../media/image23.png"/><Relationship Id="rId5" Type="http://schemas.openxmlformats.org/officeDocument/2006/relationships/image" Target="../media/image4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0.png"/><Relationship Id="rId4" Type="http://schemas.openxmlformats.org/officeDocument/2006/relationships/image" Target="../media/image43.png"/><Relationship Id="rId5" Type="http://schemas.openxmlformats.org/officeDocument/2006/relationships/image" Target="../media/image34.png"/><Relationship Id="rId6" Type="http://schemas.openxmlformats.org/officeDocument/2006/relationships/image" Target="../media/image30.png"/><Relationship Id="rId7"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 Id="rId3"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4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makecode.microbit.org" TargetMode="External"/><Relationship Id="rId4" Type="http://schemas.openxmlformats.org/officeDocument/2006/relationships/image" Target="../media/image35.png"/><Relationship Id="rId5" Type="http://schemas.openxmlformats.org/officeDocument/2006/relationships/image" Target="../media/image4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makecode.microbit.org" TargetMode="External"/><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4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hyperlink" Target="http://www.youtube.com/watch?v=cJXZk6PWPbk" TargetMode="External"/><Relationship Id="rId4" Type="http://schemas.openxmlformats.org/officeDocument/2006/relationships/image" Target="../media/image39.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hyperlink" Target="https://youtu.be/-FZ8yTnoozY" TargetMode="External"/><Relationship Id="rId4" Type="http://schemas.openxmlformats.org/officeDocument/2006/relationships/hyperlink" Target="http://www.youtube.com/watch?v=-FZ8yTnoozY" TargetMode="External"/><Relationship Id="rId5" Type="http://schemas.openxmlformats.org/officeDocument/2006/relationships/image" Target="../media/image36.jpg"/><Relationship Id="rId6" Type="http://schemas.openxmlformats.org/officeDocument/2006/relationships/hyperlink" Target="https://makecode.microbit.org/v0/reference/bluetooth/bluetooth-pairing"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51.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hyperlink" Target="http://www.youtube.com/watch?v=hlPUBrsTlrs" TargetMode="External"/><Relationship Id="rId4" Type="http://schemas.openxmlformats.org/officeDocument/2006/relationships/image" Target="../media/image46.jpg"/><Relationship Id="rId5" Type="http://schemas.openxmlformats.org/officeDocument/2006/relationships/image" Target="../media/image38.png"/><Relationship Id="rId6"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47.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hyperlink" Target="http://www.youtube.com/watch?v=cJXZk6PWPbk" TargetMode="External"/><Relationship Id="rId4" Type="http://schemas.openxmlformats.org/officeDocument/2006/relationships/image" Target="../media/image39.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www.youtube.com/watch?v=b4RYuci0iwA" TargetMode="External"/><Relationship Id="rId4" Type="http://schemas.openxmlformats.org/officeDocument/2006/relationships/image" Target="../media/image7.jpg"/><Relationship Id="rId5" Type="http://schemas.openxmlformats.org/officeDocument/2006/relationships/image" Target="../media/image12.png"/><Relationship Id="rId6" Type="http://schemas.openxmlformats.org/officeDocument/2006/relationships/hyperlink" Target="http://www.youtube.com/watch?v=CF27eoU5fyw" TargetMode="External"/><Relationship Id="rId7"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www.youtube.com/watch?v=U-GmhJyScDA" TargetMode="External"/><Relationship Id="rId4" Type="http://schemas.openxmlformats.org/officeDocument/2006/relationships/image" Target="../media/image6.jpg"/><Relationship Id="rId5" Type="http://schemas.openxmlformats.org/officeDocument/2006/relationships/hyperlink" Target="http://www.youtube.com/watch?v=w1WArDRwMvM" TargetMode="External"/><Relationship Id="rId6" Type="http://schemas.openxmlformats.org/officeDocument/2006/relationships/image" Target="../media/image4.jpg"/><Relationship Id="rId7" Type="http://schemas.openxmlformats.org/officeDocument/2006/relationships/hyperlink" Target="http://www.youtube.com/watch?v=4wW_oDL6Cew" TargetMode="External"/><Relationship Id="rId8"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8"/>
          <p:cNvSpPr txBox="1"/>
          <p:nvPr>
            <p:ph type="ctrTitle"/>
          </p:nvPr>
        </p:nvSpPr>
        <p:spPr>
          <a:xfrm>
            <a:off x="290280" y="1545450"/>
            <a:ext cx="3878400" cy="2052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Insulators and Conductors</a:t>
            </a:r>
            <a:endParaRPr/>
          </a:p>
        </p:txBody>
      </p:sp>
      <p:pic>
        <p:nvPicPr>
          <p:cNvPr id="125" name="Google Shape;125;p28"/>
          <p:cNvPicPr preferRelativeResize="0"/>
          <p:nvPr/>
        </p:nvPicPr>
        <p:blipFill rotWithShape="1">
          <a:blip r:embed="rId3">
            <a:alphaModFix/>
          </a:blip>
          <a:srcRect b="11189" l="50000" r="0" t="1182"/>
          <a:stretch/>
        </p:blipFill>
        <p:spPr>
          <a:xfrm>
            <a:off x="4260300" y="792950"/>
            <a:ext cx="4572000" cy="3557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descr="Join Skills Ontario, ImmersiveLink, and IHSA to learn about the pathway into the Powerline Technician career and what a typical day in this profession looks like. Virtually go on a service call and explore this dynamic and fulfilling career path!&#10;&#10;Skills Ontario: https://www.skillsontario.com/ &#10;ImmersiveLink: https://immersivelink.ca/&#10;IHSA: https://www.ihsa.ca/" id="222" name="Google Shape;222;p37" title="A Day in the Life of a Powerline Technician at IHSA">
            <a:hlinkClick r:id="rId3"/>
          </p:cNvPr>
          <p:cNvPicPr preferRelativeResize="0"/>
          <p:nvPr/>
        </p:nvPicPr>
        <p:blipFill>
          <a:blip r:embed="rId4">
            <a:alphaModFix/>
          </a:blip>
          <a:stretch>
            <a:fillRect/>
          </a:stretch>
        </p:blipFill>
        <p:spPr>
          <a:xfrm>
            <a:off x="152400" y="725100"/>
            <a:ext cx="5505674" cy="4129250"/>
          </a:xfrm>
          <a:prstGeom prst="rect">
            <a:avLst/>
          </a:prstGeom>
          <a:noFill/>
          <a:ln>
            <a:noFill/>
          </a:ln>
        </p:spPr>
      </p:pic>
      <p:sp>
        <p:nvSpPr>
          <p:cNvPr id="223" name="Google Shape;223;p37"/>
          <p:cNvSpPr txBox="1"/>
          <p:nvPr>
            <p:ph idx="1" type="body"/>
          </p:nvPr>
        </p:nvSpPr>
        <p:spPr>
          <a:xfrm>
            <a:off x="5754525" y="725100"/>
            <a:ext cx="3225300" cy="320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Thinking about this job? </a:t>
            </a:r>
            <a:endParaRPr sz="2000">
              <a:solidFill>
                <a:schemeClr val="dk1"/>
              </a:solidFill>
            </a:endParaRPr>
          </a:p>
          <a:p>
            <a:pPr indent="0" lvl="0" marL="0" rtl="0" algn="l">
              <a:spcBef>
                <a:spcPts val="1000"/>
              </a:spcBef>
              <a:spcAft>
                <a:spcPts val="0"/>
              </a:spcAft>
              <a:buNone/>
            </a:pPr>
            <a:r>
              <a:rPr lang="en" sz="2000">
                <a:solidFill>
                  <a:schemeClr val="dk1"/>
                </a:solidFill>
              </a:rPr>
              <a:t>Learn More… </a:t>
            </a:r>
            <a:endParaRPr sz="2000">
              <a:solidFill>
                <a:schemeClr val="dk1"/>
              </a:solidFill>
            </a:endParaRPr>
          </a:p>
          <a:p>
            <a:pPr indent="0" lvl="0" marL="0" rtl="0" algn="l">
              <a:spcBef>
                <a:spcPts val="1000"/>
              </a:spcBef>
              <a:spcAft>
                <a:spcPts val="0"/>
              </a:spcAft>
              <a:buNone/>
            </a:pPr>
            <a:r>
              <a:rPr lang="en" sz="2000" u="sng">
                <a:solidFill>
                  <a:srgbClr val="1155CC"/>
                </a:solidFill>
                <a:hlinkClick r:id="rId5">
                  <a:extLst>
                    <a:ext uri="{A12FA001-AC4F-418D-AE19-62706E023703}">
                      <ahyp:hlinkClr val="tx"/>
                    </a:ext>
                  </a:extLst>
                </a:hlinkClick>
              </a:rPr>
              <a:t>https://www.linemancentral.com/states/ontario</a:t>
            </a:r>
            <a:r>
              <a:rPr lang="en" sz="2000">
                <a:solidFill>
                  <a:schemeClr val="dk1"/>
                </a:solidFill>
              </a:rPr>
              <a:t> </a:t>
            </a:r>
            <a:endParaRPr sz="2000">
              <a:solidFill>
                <a:schemeClr val="dk1"/>
              </a:solidFill>
            </a:endParaRPr>
          </a:p>
          <a:p>
            <a:pPr indent="0" lvl="0" marL="0" rtl="0" algn="l">
              <a:spcBef>
                <a:spcPts val="1000"/>
              </a:spcBef>
              <a:spcAft>
                <a:spcPts val="1000"/>
              </a:spcAft>
              <a:buNone/>
            </a:pPr>
            <a:r>
              <a:rPr lang="en" sz="2000" u="sng">
                <a:solidFill>
                  <a:srgbClr val="1155CC"/>
                </a:solidFill>
                <a:hlinkClick r:id="rId6">
                  <a:extLst>
                    <a:ext uri="{A12FA001-AC4F-418D-AE19-62706E023703}">
                      <ahyp:hlinkClr val="tx"/>
                    </a:ext>
                  </a:extLst>
                </a:hlinkClick>
              </a:rPr>
              <a:t>https://www.skilledtradesontario.ca/trade-information/powerline-technician/</a:t>
            </a:r>
            <a:r>
              <a:rPr lang="en" sz="1900">
                <a:solidFill>
                  <a:schemeClr val="dk1"/>
                </a:solidFill>
              </a:rPr>
              <a:t> </a:t>
            </a:r>
            <a:endParaRPr sz="2600"/>
          </a:p>
        </p:txBody>
      </p:sp>
      <p:sp>
        <p:nvSpPr>
          <p:cNvPr id="224" name="Google Shape;224;p37"/>
          <p:cNvSpPr txBox="1"/>
          <p:nvPr>
            <p:ph type="title"/>
          </p:nvPr>
        </p:nvSpPr>
        <p:spPr>
          <a:xfrm>
            <a:off x="311700" y="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You Could Become a Power Line Technician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1000"/>
                                        <p:tgtEl>
                                          <p:spTgt spid="2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8"/>
          <p:cNvSpPr txBox="1"/>
          <p:nvPr>
            <p:ph type="title"/>
          </p:nvPr>
        </p:nvSpPr>
        <p:spPr>
          <a:xfrm>
            <a:off x="160950" y="-8600"/>
            <a:ext cx="87333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Which Materials are Insulators and Which are Conductors?</a:t>
            </a:r>
            <a:endParaRPr/>
          </a:p>
        </p:txBody>
      </p:sp>
      <p:sp>
        <p:nvSpPr>
          <p:cNvPr id="230" name="Google Shape;230;p38"/>
          <p:cNvSpPr txBox="1"/>
          <p:nvPr>
            <p:ph idx="1" type="body"/>
          </p:nvPr>
        </p:nvSpPr>
        <p:spPr>
          <a:xfrm>
            <a:off x="4332813" y="633925"/>
            <a:ext cx="19275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sz="2300">
                <a:solidFill>
                  <a:srgbClr val="4A86E8"/>
                </a:solidFill>
              </a:rPr>
              <a:t>Let’s Test it!</a:t>
            </a:r>
            <a:endParaRPr b="1" sz="2300">
              <a:solidFill>
                <a:srgbClr val="4A86E8"/>
              </a:solidFill>
            </a:endParaRPr>
          </a:p>
        </p:txBody>
      </p:sp>
      <p:sp>
        <p:nvSpPr>
          <p:cNvPr id="231" name="Google Shape;231;p38"/>
          <p:cNvSpPr txBox="1"/>
          <p:nvPr/>
        </p:nvSpPr>
        <p:spPr>
          <a:xfrm>
            <a:off x="64525" y="4458400"/>
            <a:ext cx="738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Review Game! </a:t>
            </a:r>
            <a:r>
              <a:rPr lang="en" u="sng">
                <a:solidFill>
                  <a:schemeClr val="hlink"/>
                </a:solidFill>
                <a:hlinkClick r:id="rId3"/>
              </a:rPr>
              <a:t>https://wordwall.net/resource/2898783/science/insulators-and-conductors-year-4</a:t>
            </a:r>
            <a:r>
              <a:rPr lang="en"/>
              <a:t> </a:t>
            </a:r>
            <a:endParaRPr/>
          </a:p>
        </p:txBody>
      </p:sp>
      <p:pic>
        <p:nvPicPr>
          <p:cNvPr id="232" name="Google Shape;232;p38"/>
          <p:cNvPicPr preferRelativeResize="0"/>
          <p:nvPr/>
        </p:nvPicPr>
        <p:blipFill rotWithShape="1">
          <a:blip r:embed="rId4">
            <a:alphaModFix/>
          </a:blip>
          <a:srcRect b="0" l="25014" r="0" t="0"/>
          <a:stretch/>
        </p:blipFill>
        <p:spPr>
          <a:xfrm>
            <a:off x="160950" y="1039325"/>
            <a:ext cx="3360126" cy="3360899"/>
          </a:xfrm>
          <a:prstGeom prst="rect">
            <a:avLst/>
          </a:prstGeom>
          <a:noFill/>
          <a:ln>
            <a:noFill/>
          </a:ln>
        </p:spPr>
      </p:pic>
      <p:pic>
        <p:nvPicPr>
          <p:cNvPr id="233" name="Google Shape;233;p38"/>
          <p:cNvPicPr preferRelativeResize="0"/>
          <p:nvPr/>
        </p:nvPicPr>
        <p:blipFill rotWithShape="1">
          <a:blip r:embed="rId5">
            <a:alphaModFix/>
          </a:blip>
          <a:srcRect b="0" l="8562" r="13803" t="0"/>
          <a:stretch/>
        </p:blipFill>
        <p:spPr>
          <a:xfrm>
            <a:off x="3795361" y="1431419"/>
            <a:ext cx="3002400" cy="2576719"/>
          </a:xfrm>
          <a:prstGeom prst="rect">
            <a:avLst/>
          </a:prstGeom>
          <a:noFill/>
          <a:ln>
            <a:noFill/>
          </a:ln>
        </p:spPr>
      </p:pic>
      <p:pic>
        <p:nvPicPr>
          <p:cNvPr id="234" name="Google Shape;234;p38"/>
          <p:cNvPicPr preferRelativeResize="0"/>
          <p:nvPr/>
        </p:nvPicPr>
        <p:blipFill>
          <a:blip r:embed="rId6">
            <a:alphaModFix/>
          </a:blip>
          <a:stretch>
            <a:fillRect/>
          </a:stretch>
        </p:blipFill>
        <p:spPr>
          <a:xfrm>
            <a:off x="7072050" y="738069"/>
            <a:ext cx="1927500" cy="396341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9"/>
          <p:cNvSpPr txBox="1"/>
          <p:nvPr>
            <p:ph type="title"/>
          </p:nvPr>
        </p:nvSpPr>
        <p:spPr>
          <a:xfrm>
            <a:off x="203825" y="445025"/>
            <a:ext cx="87333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Which Materials are Insulators and Which are Conductors?</a:t>
            </a:r>
            <a:endParaRPr/>
          </a:p>
        </p:txBody>
      </p:sp>
      <p:sp>
        <p:nvSpPr>
          <p:cNvPr id="240" name="Google Shape;240;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sz="2300">
                <a:solidFill>
                  <a:srgbClr val="FF0000"/>
                </a:solidFill>
              </a:rPr>
              <a:t>Let’s Test it Another Way…</a:t>
            </a:r>
            <a:endParaRPr b="1" sz="2300">
              <a:solidFill>
                <a:srgbClr val="FF0000"/>
              </a:solidFill>
            </a:endParaRPr>
          </a:p>
        </p:txBody>
      </p:sp>
      <p:pic>
        <p:nvPicPr>
          <p:cNvPr id="241" name="Google Shape;241;p39"/>
          <p:cNvPicPr preferRelativeResize="0"/>
          <p:nvPr/>
        </p:nvPicPr>
        <p:blipFill>
          <a:blip r:embed="rId3">
            <a:alphaModFix/>
          </a:blip>
          <a:stretch>
            <a:fillRect/>
          </a:stretch>
        </p:blipFill>
        <p:spPr>
          <a:xfrm>
            <a:off x="0" y="1800925"/>
            <a:ext cx="4326951" cy="3342574"/>
          </a:xfrm>
          <a:prstGeom prst="rect">
            <a:avLst/>
          </a:prstGeom>
          <a:noFill/>
          <a:ln>
            <a:noFill/>
          </a:ln>
        </p:spPr>
      </p:pic>
      <p:pic>
        <p:nvPicPr>
          <p:cNvPr id="242" name="Google Shape;242;p39"/>
          <p:cNvPicPr preferRelativeResize="0"/>
          <p:nvPr/>
        </p:nvPicPr>
        <p:blipFill>
          <a:blip r:embed="rId4">
            <a:alphaModFix/>
          </a:blip>
          <a:stretch>
            <a:fillRect/>
          </a:stretch>
        </p:blipFill>
        <p:spPr>
          <a:xfrm>
            <a:off x="4571995" y="1969988"/>
            <a:ext cx="4560774" cy="3004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40"/>
          <p:cNvSpPr txBox="1"/>
          <p:nvPr>
            <p:ph type="title"/>
          </p:nvPr>
        </p:nvSpPr>
        <p:spPr>
          <a:xfrm>
            <a:off x="311700" y="0"/>
            <a:ext cx="8520600" cy="1759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500" u="sng">
                <a:latin typeface="Arial"/>
                <a:ea typeface="Arial"/>
                <a:cs typeface="Arial"/>
                <a:sym typeface="Arial"/>
              </a:rPr>
              <a:t>Coding:</a:t>
            </a:r>
            <a:r>
              <a:rPr lang="en" sz="3500">
                <a:latin typeface="Arial"/>
                <a:ea typeface="Arial"/>
                <a:cs typeface="Arial"/>
                <a:sym typeface="Arial"/>
              </a:rPr>
              <a:t> giving instructions to a computer using a language that computers can understand</a:t>
            </a:r>
            <a:endParaRPr sz="3500">
              <a:latin typeface="Arial"/>
              <a:ea typeface="Arial"/>
              <a:cs typeface="Arial"/>
              <a:sym typeface="Arial"/>
            </a:endParaRPr>
          </a:p>
        </p:txBody>
      </p:sp>
      <p:pic>
        <p:nvPicPr>
          <p:cNvPr id="248" name="Google Shape;248;p40"/>
          <p:cNvPicPr preferRelativeResize="0"/>
          <p:nvPr/>
        </p:nvPicPr>
        <p:blipFill>
          <a:blip r:embed="rId3">
            <a:alphaModFix/>
          </a:blip>
          <a:stretch>
            <a:fillRect/>
          </a:stretch>
        </p:blipFill>
        <p:spPr>
          <a:xfrm>
            <a:off x="545514" y="1837488"/>
            <a:ext cx="3712824" cy="2784625"/>
          </a:xfrm>
          <a:prstGeom prst="rect">
            <a:avLst/>
          </a:prstGeom>
          <a:noFill/>
          <a:ln>
            <a:noFill/>
          </a:ln>
        </p:spPr>
      </p:pic>
      <p:sp>
        <p:nvSpPr>
          <p:cNvPr id="249" name="Google Shape;249;p40"/>
          <p:cNvSpPr txBox="1"/>
          <p:nvPr/>
        </p:nvSpPr>
        <p:spPr>
          <a:xfrm>
            <a:off x="4977275" y="1759163"/>
            <a:ext cx="37128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500" u="sng"/>
              <a:t>Code:</a:t>
            </a:r>
            <a:r>
              <a:rPr lang="en" sz="2500"/>
              <a:t> the language that computers “speak”</a:t>
            </a:r>
            <a:endParaRPr sz="2500"/>
          </a:p>
        </p:txBody>
      </p:sp>
      <p:sp>
        <p:nvSpPr>
          <p:cNvPr id="250" name="Google Shape;250;p40"/>
          <p:cNvSpPr txBox="1"/>
          <p:nvPr/>
        </p:nvSpPr>
        <p:spPr>
          <a:xfrm>
            <a:off x="1634990" y="4681800"/>
            <a:ext cx="1533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Roboto"/>
                <a:ea typeface="Roboto"/>
                <a:cs typeface="Roboto"/>
                <a:sym typeface="Roboto"/>
              </a:rPr>
              <a:t>Python code</a:t>
            </a:r>
            <a:endParaRPr sz="1800">
              <a:latin typeface="Roboto"/>
              <a:ea typeface="Roboto"/>
              <a:cs typeface="Roboto"/>
              <a:sym typeface="Roboto"/>
            </a:endParaRPr>
          </a:p>
        </p:txBody>
      </p:sp>
      <p:sp>
        <p:nvSpPr>
          <p:cNvPr id="251" name="Google Shape;251;p40"/>
          <p:cNvSpPr txBox="1"/>
          <p:nvPr/>
        </p:nvSpPr>
        <p:spPr>
          <a:xfrm>
            <a:off x="5536625" y="4681800"/>
            <a:ext cx="25941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Roboto"/>
                <a:ea typeface="Roboto"/>
                <a:cs typeface="Roboto"/>
                <a:sym typeface="Roboto"/>
              </a:rPr>
              <a:t>B</a:t>
            </a:r>
            <a:r>
              <a:rPr lang="en" sz="1800">
                <a:latin typeface="Roboto"/>
                <a:ea typeface="Roboto"/>
                <a:cs typeface="Roboto"/>
                <a:sym typeface="Roboto"/>
              </a:rPr>
              <a:t>lock code</a:t>
            </a:r>
            <a:endParaRPr sz="1800">
              <a:latin typeface="Roboto"/>
              <a:ea typeface="Roboto"/>
              <a:cs typeface="Roboto"/>
              <a:sym typeface="Roboto"/>
            </a:endParaRPr>
          </a:p>
        </p:txBody>
      </p:sp>
      <p:pic>
        <p:nvPicPr>
          <p:cNvPr id="252" name="Google Shape;252;p40"/>
          <p:cNvPicPr preferRelativeResize="0"/>
          <p:nvPr/>
        </p:nvPicPr>
        <p:blipFill rotWithShape="1">
          <a:blip r:embed="rId4">
            <a:alphaModFix/>
          </a:blip>
          <a:srcRect b="37059" l="0" r="65420" t="0"/>
          <a:stretch/>
        </p:blipFill>
        <p:spPr>
          <a:xfrm>
            <a:off x="5074200" y="2713475"/>
            <a:ext cx="3056524" cy="20781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41"/>
          <p:cNvPicPr preferRelativeResize="0"/>
          <p:nvPr/>
        </p:nvPicPr>
        <p:blipFill>
          <a:blip r:embed="rId3">
            <a:alphaModFix/>
          </a:blip>
          <a:stretch>
            <a:fillRect/>
          </a:stretch>
        </p:blipFill>
        <p:spPr>
          <a:xfrm>
            <a:off x="135425" y="647700"/>
            <a:ext cx="4155926" cy="2181875"/>
          </a:xfrm>
          <a:prstGeom prst="rect">
            <a:avLst/>
          </a:prstGeom>
          <a:noFill/>
          <a:ln cap="flat" cmpd="sng" w="9525">
            <a:solidFill>
              <a:srgbClr val="424242"/>
            </a:solidFill>
            <a:prstDash val="solid"/>
            <a:round/>
            <a:headEnd len="sm" w="sm" type="none"/>
            <a:tailEnd len="sm" w="sm" type="none"/>
          </a:ln>
        </p:spPr>
      </p:pic>
      <p:pic>
        <p:nvPicPr>
          <p:cNvPr id="258" name="Google Shape;258;p41"/>
          <p:cNvPicPr preferRelativeResize="0"/>
          <p:nvPr/>
        </p:nvPicPr>
        <p:blipFill>
          <a:blip r:embed="rId4">
            <a:alphaModFix/>
          </a:blip>
          <a:stretch>
            <a:fillRect/>
          </a:stretch>
        </p:blipFill>
        <p:spPr>
          <a:xfrm>
            <a:off x="2280325" y="2571750"/>
            <a:ext cx="5000150" cy="2500075"/>
          </a:xfrm>
          <a:prstGeom prst="rect">
            <a:avLst/>
          </a:prstGeom>
          <a:noFill/>
          <a:ln cap="flat" cmpd="sng" w="9525">
            <a:solidFill>
              <a:srgbClr val="424242"/>
            </a:solidFill>
            <a:prstDash val="solid"/>
            <a:round/>
            <a:headEnd len="sm" w="sm" type="none"/>
            <a:tailEnd len="sm" w="sm" type="none"/>
          </a:ln>
        </p:spPr>
      </p:pic>
      <p:pic>
        <p:nvPicPr>
          <p:cNvPr id="259" name="Google Shape;259;p41"/>
          <p:cNvPicPr preferRelativeResize="0"/>
          <p:nvPr/>
        </p:nvPicPr>
        <p:blipFill>
          <a:blip r:embed="rId5">
            <a:alphaModFix/>
          </a:blip>
          <a:stretch>
            <a:fillRect/>
          </a:stretch>
        </p:blipFill>
        <p:spPr>
          <a:xfrm>
            <a:off x="6058500" y="800100"/>
            <a:ext cx="2933100" cy="2928798"/>
          </a:xfrm>
          <a:prstGeom prst="rect">
            <a:avLst/>
          </a:prstGeom>
          <a:noFill/>
          <a:ln cap="flat" cmpd="sng" w="9525">
            <a:solidFill>
              <a:srgbClr val="424242"/>
            </a:solidFill>
            <a:prstDash val="solid"/>
            <a:round/>
            <a:headEnd len="sm" w="sm" type="none"/>
            <a:tailEnd len="sm" w="sm" type="none"/>
          </a:ln>
        </p:spPr>
      </p:pic>
      <p:sp>
        <p:nvSpPr>
          <p:cNvPr id="260" name="Google Shape;260;p41"/>
          <p:cNvSpPr txBox="1"/>
          <p:nvPr>
            <p:ph type="title"/>
          </p:nvPr>
        </p:nvSpPr>
        <p:spPr>
          <a:xfrm>
            <a:off x="106700" y="46550"/>
            <a:ext cx="9037200" cy="64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3400">
                <a:solidFill>
                  <a:srgbClr val="424242"/>
                </a:solidFill>
                <a:latin typeface="Arial"/>
                <a:ea typeface="Arial"/>
                <a:cs typeface="Arial"/>
                <a:sym typeface="Arial"/>
              </a:rPr>
              <a:t>How difficult can it be to give instructions?</a:t>
            </a:r>
            <a:endParaRPr b="1" sz="3400">
              <a:solidFill>
                <a:srgbClr val="42424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42"/>
          <p:cNvSpPr txBox="1"/>
          <p:nvPr>
            <p:ph type="title"/>
          </p:nvPr>
        </p:nvSpPr>
        <p:spPr>
          <a:xfrm>
            <a:off x="106700" y="46550"/>
            <a:ext cx="9037200" cy="64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3400">
                <a:solidFill>
                  <a:srgbClr val="424242"/>
                </a:solidFill>
                <a:latin typeface="Arial"/>
                <a:ea typeface="Arial"/>
                <a:cs typeface="Arial"/>
                <a:sym typeface="Arial"/>
              </a:rPr>
              <a:t>How difficult can it be to give instructions?</a:t>
            </a:r>
            <a:endParaRPr b="1" sz="3400">
              <a:solidFill>
                <a:srgbClr val="424242"/>
              </a:solidFill>
              <a:latin typeface="Arial"/>
              <a:ea typeface="Arial"/>
              <a:cs typeface="Arial"/>
              <a:sym typeface="Arial"/>
            </a:endParaRPr>
          </a:p>
        </p:txBody>
      </p:sp>
      <p:pic>
        <p:nvPicPr>
          <p:cNvPr descr="Check out the &quot;exact instructions challenge&quot; that will definitely make you laugh!&#10;&#10;This hilarious video has emerged of two kids trying to write exact instructions for their dad to make a peanut butter and jelly sandwich, with little success. &#10;&#10;This challenge was shot by Josh Darnit, who got the idea from a friend whose science teacher had done a similar experiment back in high school. It shows Johnna and Evan, his kids, taking turns trying to help their father create a peanut butter and jelly sandwich. &#10;&#10;However, Josh follows the instructions to the letter, leading to funny fails. &#10;&#10;&#10;Via:&#10;https://www.newsflare.com&#10;----------------------------------------------------------------------------------------------------------&#10;&#10;Subscribe to Now I've Seen Everything : https://goo.gl/xiBW7v&#10;&#10;Our Social Media:&#10;&#10;Facebook: https://www.facebook.com/seen.everything&#10;Instagram: https://www.instagram.com/now.ive.seen.everything&#10;-----------------------------------------------------------------------------------------------------------&#10;&#10;More articles: http://brightside.me" id="266" name="Google Shape;266;p42" title="THIS &quot;EXACT INSTRUCTIONS CHALLENGE&quot; IS SO HILARIOUS">
            <a:hlinkClick r:id="rId3"/>
          </p:cNvPr>
          <p:cNvPicPr preferRelativeResize="0"/>
          <p:nvPr/>
        </p:nvPicPr>
        <p:blipFill>
          <a:blip r:embed="rId4">
            <a:alphaModFix/>
          </a:blip>
          <a:stretch>
            <a:fillRect/>
          </a:stretch>
        </p:blipFill>
        <p:spPr>
          <a:xfrm>
            <a:off x="1639429" y="647700"/>
            <a:ext cx="5865133" cy="43988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3"/>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Coding and Science</a:t>
            </a:r>
            <a:endParaRPr b="1">
              <a:latin typeface="Arial"/>
              <a:ea typeface="Arial"/>
              <a:cs typeface="Arial"/>
              <a:sym typeface="Arial"/>
            </a:endParaRPr>
          </a:p>
        </p:txBody>
      </p:sp>
      <p:sp>
        <p:nvSpPr>
          <p:cNvPr id="272" name="Google Shape;272;p43"/>
          <p:cNvSpPr txBox="1"/>
          <p:nvPr>
            <p:ph idx="1" type="body"/>
          </p:nvPr>
        </p:nvSpPr>
        <p:spPr>
          <a:xfrm>
            <a:off x="0" y="1919075"/>
            <a:ext cx="9144000" cy="27102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latin typeface="Arial"/>
                <a:ea typeface="Arial"/>
                <a:cs typeface="Arial"/>
                <a:sym typeface="Arial"/>
              </a:rPr>
              <a:t>Using coding, researchers are able to</a:t>
            </a:r>
            <a:r>
              <a:rPr b="1" lang="en" sz="2000">
                <a:latin typeface="Arial"/>
                <a:ea typeface="Arial"/>
                <a:cs typeface="Arial"/>
                <a:sym typeface="Arial"/>
              </a:rPr>
              <a:t> analyze</a:t>
            </a:r>
            <a:r>
              <a:rPr lang="en" sz="2000">
                <a:latin typeface="Arial"/>
                <a:ea typeface="Arial"/>
                <a:cs typeface="Arial"/>
                <a:sym typeface="Arial"/>
              </a:rPr>
              <a:t> their data and break it down into new, unexplored results</a:t>
            </a:r>
            <a:endParaRPr sz="2000">
              <a:latin typeface="Arial"/>
              <a:ea typeface="Arial"/>
              <a:cs typeface="Arial"/>
              <a:sym typeface="Arial"/>
            </a:endParaRPr>
          </a:p>
          <a:p>
            <a:pPr indent="-355600" lvl="0" marL="457200" rtl="0" algn="l">
              <a:spcBef>
                <a:spcPts val="0"/>
              </a:spcBef>
              <a:spcAft>
                <a:spcPts val="0"/>
              </a:spcAft>
              <a:buSzPts val="2000"/>
              <a:buChar char="●"/>
            </a:pPr>
            <a:r>
              <a:rPr lang="en" sz="2000">
                <a:latin typeface="Arial"/>
                <a:ea typeface="Arial"/>
                <a:cs typeface="Arial"/>
                <a:sym typeface="Arial"/>
              </a:rPr>
              <a:t>It can be difficult to sift through data to try to find</a:t>
            </a:r>
            <a:r>
              <a:rPr b="1" lang="en" sz="2000">
                <a:latin typeface="Arial"/>
                <a:ea typeface="Arial"/>
                <a:cs typeface="Arial"/>
                <a:sym typeface="Arial"/>
              </a:rPr>
              <a:t> patterns</a:t>
            </a:r>
            <a:r>
              <a:rPr lang="en" sz="2000">
                <a:latin typeface="Arial"/>
                <a:ea typeface="Arial"/>
                <a:cs typeface="Arial"/>
                <a:sym typeface="Arial"/>
              </a:rPr>
              <a:t> or </a:t>
            </a:r>
            <a:r>
              <a:rPr b="1" lang="en" sz="2000">
                <a:latin typeface="Arial"/>
                <a:ea typeface="Arial"/>
                <a:cs typeface="Arial"/>
                <a:sym typeface="Arial"/>
              </a:rPr>
              <a:t>relationships</a:t>
            </a:r>
            <a:endParaRPr sz="2000">
              <a:latin typeface="Arial"/>
              <a:ea typeface="Arial"/>
              <a:cs typeface="Arial"/>
              <a:sym typeface="Arial"/>
            </a:endParaRPr>
          </a:p>
        </p:txBody>
      </p:sp>
      <p:pic>
        <p:nvPicPr>
          <p:cNvPr id="273" name="Google Shape;273;p43"/>
          <p:cNvPicPr preferRelativeResize="0"/>
          <p:nvPr/>
        </p:nvPicPr>
        <p:blipFill>
          <a:blip r:embed="rId3">
            <a:alphaModFix/>
          </a:blip>
          <a:stretch>
            <a:fillRect/>
          </a:stretch>
        </p:blipFill>
        <p:spPr>
          <a:xfrm>
            <a:off x="5173325" y="75475"/>
            <a:ext cx="3448874" cy="1616675"/>
          </a:xfrm>
          <a:prstGeom prst="rect">
            <a:avLst/>
          </a:prstGeom>
          <a:noFill/>
          <a:ln>
            <a:noFill/>
          </a:ln>
        </p:spPr>
      </p:pic>
      <p:pic>
        <p:nvPicPr>
          <p:cNvPr id="274" name="Google Shape;274;p43"/>
          <p:cNvPicPr preferRelativeResize="0"/>
          <p:nvPr/>
        </p:nvPicPr>
        <p:blipFill>
          <a:blip r:embed="rId4">
            <a:alphaModFix/>
          </a:blip>
          <a:stretch>
            <a:fillRect/>
          </a:stretch>
        </p:blipFill>
        <p:spPr>
          <a:xfrm>
            <a:off x="939850" y="3110950"/>
            <a:ext cx="2659575" cy="1982850"/>
          </a:xfrm>
          <a:prstGeom prst="rect">
            <a:avLst/>
          </a:prstGeom>
          <a:noFill/>
          <a:ln>
            <a:noFill/>
          </a:ln>
        </p:spPr>
      </p:pic>
      <p:pic>
        <p:nvPicPr>
          <p:cNvPr id="275" name="Google Shape;275;p43"/>
          <p:cNvPicPr preferRelativeResize="0"/>
          <p:nvPr/>
        </p:nvPicPr>
        <p:blipFill>
          <a:blip r:embed="rId5">
            <a:alphaModFix/>
          </a:blip>
          <a:stretch>
            <a:fillRect/>
          </a:stretch>
        </p:blipFill>
        <p:spPr>
          <a:xfrm>
            <a:off x="5459774" y="3144502"/>
            <a:ext cx="2285199" cy="19157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4"/>
          <p:cNvSpPr txBox="1"/>
          <p:nvPr>
            <p:ph type="title"/>
          </p:nvPr>
        </p:nvSpPr>
        <p:spPr>
          <a:xfrm>
            <a:off x="311700" y="445025"/>
            <a:ext cx="686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Coding in Modern Life</a:t>
            </a:r>
            <a:endParaRPr sz="2820">
              <a:latin typeface="Georgia"/>
              <a:ea typeface="Georgia"/>
              <a:cs typeface="Georgia"/>
              <a:sym typeface="Georgia"/>
            </a:endParaRPr>
          </a:p>
        </p:txBody>
      </p:sp>
      <p:pic>
        <p:nvPicPr>
          <p:cNvPr id="281" name="Google Shape;281;p44"/>
          <p:cNvPicPr preferRelativeResize="0"/>
          <p:nvPr/>
        </p:nvPicPr>
        <p:blipFill rotWithShape="1">
          <a:blip r:embed="rId3">
            <a:alphaModFix/>
          </a:blip>
          <a:srcRect b="0" l="21954" r="0" t="0"/>
          <a:stretch/>
        </p:blipFill>
        <p:spPr>
          <a:xfrm>
            <a:off x="311725" y="3372575"/>
            <a:ext cx="2345275" cy="1564500"/>
          </a:xfrm>
          <a:prstGeom prst="rect">
            <a:avLst/>
          </a:prstGeom>
          <a:noFill/>
          <a:ln>
            <a:noFill/>
          </a:ln>
        </p:spPr>
      </p:pic>
      <p:pic>
        <p:nvPicPr>
          <p:cNvPr id="282" name="Google Shape;282;p44"/>
          <p:cNvPicPr preferRelativeResize="0"/>
          <p:nvPr/>
        </p:nvPicPr>
        <p:blipFill>
          <a:blip r:embed="rId4">
            <a:alphaModFix/>
          </a:blip>
          <a:stretch>
            <a:fillRect/>
          </a:stretch>
        </p:blipFill>
        <p:spPr>
          <a:xfrm>
            <a:off x="5823100" y="2734113"/>
            <a:ext cx="3144936" cy="2096624"/>
          </a:xfrm>
          <a:prstGeom prst="rect">
            <a:avLst/>
          </a:prstGeom>
          <a:noFill/>
          <a:ln>
            <a:noFill/>
          </a:ln>
        </p:spPr>
      </p:pic>
      <p:pic>
        <p:nvPicPr>
          <p:cNvPr id="283" name="Google Shape;283;p44"/>
          <p:cNvPicPr preferRelativeResize="0"/>
          <p:nvPr/>
        </p:nvPicPr>
        <p:blipFill>
          <a:blip r:embed="rId5">
            <a:alphaModFix/>
          </a:blip>
          <a:stretch>
            <a:fillRect/>
          </a:stretch>
        </p:blipFill>
        <p:spPr>
          <a:xfrm>
            <a:off x="5823112" y="735000"/>
            <a:ext cx="3081501" cy="1735926"/>
          </a:xfrm>
          <a:prstGeom prst="rect">
            <a:avLst/>
          </a:prstGeom>
          <a:noFill/>
          <a:ln>
            <a:noFill/>
          </a:ln>
        </p:spPr>
      </p:pic>
      <p:pic>
        <p:nvPicPr>
          <p:cNvPr id="284" name="Google Shape;284;p44"/>
          <p:cNvPicPr preferRelativeResize="0"/>
          <p:nvPr/>
        </p:nvPicPr>
        <p:blipFill>
          <a:blip r:embed="rId6">
            <a:alphaModFix/>
          </a:blip>
          <a:stretch>
            <a:fillRect/>
          </a:stretch>
        </p:blipFill>
        <p:spPr>
          <a:xfrm>
            <a:off x="609900" y="1376313"/>
            <a:ext cx="2047094" cy="1637676"/>
          </a:xfrm>
          <a:prstGeom prst="rect">
            <a:avLst/>
          </a:prstGeom>
          <a:noFill/>
          <a:ln>
            <a:noFill/>
          </a:ln>
        </p:spPr>
      </p:pic>
      <p:pic>
        <p:nvPicPr>
          <p:cNvPr id="285" name="Google Shape;285;p44"/>
          <p:cNvPicPr preferRelativeResize="0"/>
          <p:nvPr/>
        </p:nvPicPr>
        <p:blipFill>
          <a:blip r:embed="rId7">
            <a:alphaModFix/>
          </a:blip>
          <a:stretch>
            <a:fillRect/>
          </a:stretch>
        </p:blipFill>
        <p:spPr>
          <a:xfrm>
            <a:off x="2898419" y="2186413"/>
            <a:ext cx="2683255" cy="199365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4800">
                <a:latin typeface="Arial"/>
                <a:ea typeface="Arial"/>
                <a:cs typeface="Arial"/>
                <a:sym typeface="Arial"/>
              </a:rPr>
              <a:t>Why should you care?</a:t>
            </a:r>
            <a:endParaRPr b="1" sz="4800">
              <a:latin typeface="Arial"/>
              <a:ea typeface="Arial"/>
              <a:cs typeface="Arial"/>
              <a:sym typeface="Arial"/>
            </a:endParaRPr>
          </a:p>
        </p:txBody>
      </p:sp>
      <p:sp>
        <p:nvSpPr>
          <p:cNvPr id="291" name="Google Shape;291;p45"/>
          <p:cNvSpPr txBox="1"/>
          <p:nvPr>
            <p:ph idx="1" type="body"/>
          </p:nvPr>
        </p:nvSpPr>
        <p:spPr>
          <a:xfrm>
            <a:off x="0" y="2053250"/>
            <a:ext cx="5353500" cy="27102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lang="en" sz="2100">
                <a:latin typeface="Arial"/>
                <a:ea typeface="Arial"/>
                <a:cs typeface="Arial"/>
                <a:sym typeface="Arial"/>
              </a:rPr>
              <a:t>Coding helps develop </a:t>
            </a:r>
            <a:r>
              <a:rPr b="1" lang="en" sz="2100">
                <a:latin typeface="Arial"/>
                <a:ea typeface="Arial"/>
                <a:cs typeface="Arial"/>
                <a:sym typeface="Arial"/>
              </a:rPr>
              <a:t>critical-thinking</a:t>
            </a:r>
            <a:r>
              <a:rPr lang="en" sz="2100">
                <a:latin typeface="Arial"/>
                <a:ea typeface="Arial"/>
                <a:cs typeface="Arial"/>
                <a:sym typeface="Arial"/>
              </a:rPr>
              <a:t> and </a:t>
            </a:r>
            <a:r>
              <a:rPr b="1" lang="en" sz="2100">
                <a:latin typeface="Arial"/>
                <a:ea typeface="Arial"/>
                <a:cs typeface="Arial"/>
                <a:sym typeface="Arial"/>
              </a:rPr>
              <a:t>problem solving</a:t>
            </a:r>
            <a:endParaRPr b="1" sz="2100">
              <a:latin typeface="Arial"/>
              <a:ea typeface="Arial"/>
              <a:cs typeface="Arial"/>
              <a:sym typeface="Arial"/>
            </a:endParaRPr>
          </a:p>
          <a:p>
            <a:pPr indent="-361950" lvl="0" marL="457200" rtl="0" algn="l">
              <a:spcBef>
                <a:spcPts val="0"/>
              </a:spcBef>
              <a:spcAft>
                <a:spcPts val="0"/>
              </a:spcAft>
              <a:buSzPts val="2100"/>
              <a:buChar char="●"/>
            </a:pPr>
            <a:r>
              <a:rPr lang="en" sz="2100">
                <a:latin typeface="Arial"/>
                <a:ea typeface="Arial"/>
                <a:cs typeface="Arial"/>
                <a:sym typeface="Arial"/>
              </a:rPr>
              <a:t>It teaches us to find errors (debug) and think </a:t>
            </a:r>
            <a:r>
              <a:rPr b="1" lang="en" sz="2100">
                <a:latin typeface="Arial"/>
                <a:ea typeface="Arial"/>
                <a:cs typeface="Arial"/>
                <a:sym typeface="Arial"/>
              </a:rPr>
              <a:t>logically</a:t>
            </a:r>
            <a:r>
              <a:rPr lang="en" sz="2100">
                <a:latin typeface="Arial"/>
                <a:ea typeface="Arial"/>
                <a:cs typeface="Arial"/>
                <a:sym typeface="Arial"/>
              </a:rPr>
              <a:t> to correct them</a:t>
            </a:r>
            <a:endParaRPr sz="2100">
              <a:latin typeface="Arial"/>
              <a:ea typeface="Arial"/>
              <a:cs typeface="Arial"/>
              <a:sym typeface="Arial"/>
            </a:endParaRPr>
          </a:p>
          <a:p>
            <a:pPr indent="-361950" lvl="0" marL="457200" rtl="0" algn="l">
              <a:spcBef>
                <a:spcPts val="0"/>
              </a:spcBef>
              <a:spcAft>
                <a:spcPts val="0"/>
              </a:spcAft>
              <a:buSzPts val="2100"/>
              <a:buChar char="●"/>
            </a:pPr>
            <a:r>
              <a:rPr lang="en" sz="2100">
                <a:latin typeface="Arial"/>
                <a:ea typeface="Arial"/>
                <a:cs typeface="Arial"/>
                <a:sym typeface="Arial"/>
              </a:rPr>
              <a:t>More and more </a:t>
            </a:r>
            <a:r>
              <a:rPr b="1" lang="en" sz="2100">
                <a:latin typeface="Arial"/>
                <a:ea typeface="Arial"/>
                <a:cs typeface="Arial"/>
                <a:sym typeface="Arial"/>
              </a:rPr>
              <a:t>careers</a:t>
            </a:r>
            <a:r>
              <a:rPr lang="en" sz="2100">
                <a:latin typeface="Arial"/>
                <a:ea typeface="Arial"/>
                <a:cs typeface="Arial"/>
                <a:sym typeface="Arial"/>
              </a:rPr>
              <a:t> look for applicants proficient in coding</a:t>
            </a:r>
            <a:endParaRPr sz="2100">
              <a:latin typeface="Arial"/>
              <a:ea typeface="Arial"/>
              <a:cs typeface="Arial"/>
              <a:sym typeface="Arial"/>
            </a:endParaRPr>
          </a:p>
          <a:p>
            <a:pPr indent="-361950" lvl="0" marL="457200" rtl="0" algn="l">
              <a:spcBef>
                <a:spcPts val="0"/>
              </a:spcBef>
              <a:spcAft>
                <a:spcPts val="0"/>
              </a:spcAft>
              <a:buSzPts val="2100"/>
              <a:buChar char="●"/>
            </a:pPr>
            <a:r>
              <a:rPr b="1" lang="en" sz="2100" u="sng">
                <a:latin typeface="Arial"/>
                <a:ea typeface="Arial"/>
                <a:cs typeface="Arial"/>
                <a:sym typeface="Arial"/>
              </a:rPr>
              <a:t>Anyone</a:t>
            </a:r>
            <a:r>
              <a:rPr lang="en" sz="2100">
                <a:latin typeface="Arial"/>
                <a:ea typeface="Arial"/>
                <a:cs typeface="Arial"/>
                <a:sym typeface="Arial"/>
              </a:rPr>
              <a:t> can learn!</a:t>
            </a:r>
            <a:endParaRPr sz="2100">
              <a:latin typeface="Arial"/>
              <a:ea typeface="Arial"/>
              <a:cs typeface="Arial"/>
              <a:sym typeface="Arial"/>
            </a:endParaRPr>
          </a:p>
        </p:txBody>
      </p:sp>
      <p:pic>
        <p:nvPicPr>
          <p:cNvPr id="292" name="Google Shape;292;p45"/>
          <p:cNvPicPr preferRelativeResize="0"/>
          <p:nvPr/>
        </p:nvPicPr>
        <p:blipFill>
          <a:blip r:embed="rId3">
            <a:alphaModFix/>
          </a:blip>
          <a:stretch>
            <a:fillRect/>
          </a:stretch>
        </p:blipFill>
        <p:spPr>
          <a:xfrm>
            <a:off x="5353539" y="1919075"/>
            <a:ext cx="3725266" cy="32244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6" name="Shape 296"/>
        <p:cNvGrpSpPr/>
        <p:nvPr/>
      </p:nvGrpSpPr>
      <p:grpSpPr>
        <a:xfrm>
          <a:off x="0" y="0"/>
          <a:ext cx="0" cy="0"/>
          <a:chOff x="0" y="0"/>
          <a:chExt cx="0" cy="0"/>
        </a:xfrm>
      </p:grpSpPr>
      <p:sp>
        <p:nvSpPr>
          <p:cNvPr id="297" name="Google Shape;297;p46"/>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Introducing the Microbit</a:t>
            </a:r>
            <a:endParaRPr/>
          </a:p>
        </p:txBody>
      </p:sp>
      <p:pic>
        <p:nvPicPr>
          <p:cNvPr id="298" name="Google Shape;298;p46"/>
          <p:cNvPicPr preferRelativeResize="0"/>
          <p:nvPr/>
        </p:nvPicPr>
        <p:blipFill>
          <a:blip r:embed="rId3">
            <a:alphaModFix/>
          </a:blip>
          <a:stretch>
            <a:fillRect/>
          </a:stretch>
        </p:blipFill>
        <p:spPr>
          <a:xfrm>
            <a:off x="2966250" y="1582775"/>
            <a:ext cx="3598049" cy="3598049"/>
          </a:xfrm>
          <a:prstGeom prst="rect">
            <a:avLst/>
          </a:prstGeom>
          <a:noFill/>
          <a:ln>
            <a:noFill/>
          </a:ln>
        </p:spPr>
      </p:pic>
      <p:sp>
        <p:nvSpPr>
          <p:cNvPr id="299" name="Google Shape;299;p46"/>
          <p:cNvSpPr txBox="1"/>
          <p:nvPr/>
        </p:nvSpPr>
        <p:spPr>
          <a:xfrm>
            <a:off x="429400" y="877475"/>
            <a:ext cx="8239800" cy="892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300">
                <a:solidFill>
                  <a:schemeClr val="dk1"/>
                </a:solidFill>
                <a:latin typeface="Lato"/>
                <a:ea typeface="Lato"/>
                <a:cs typeface="Lato"/>
                <a:sym typeface="Lato"/>
              </a:rPr>
              <a:t>What Do You Notice?					</a:t>
            </a:r>
            <a:r>
              <a:rPr lang="en" sz="2300">
                <a:solidFill>
                  <a:schemeClr val="dk1"/>
                </a:solidFill>
                <a:latin typeface="Lato"/>
                <a:ea typeface="Lato"/>
                <a:cs typeface="Lato"/>
                <a:sym typeface="Lato"/>
              </a:rPr>
              <a:t>What Do You Wonder?</a:t>
            </a:r>
            <a:endParaRPr sz="2300">
              <a:solidFill>
                <a:schemeClr val="dk1"/>
              </a:solidFill>
              <a:latin typeface="Lato"/>
              <a:ea typeface="Lato"/>
              <a:cs typeface="Lato"/>
              <a:sym typeface="Lato"/>
            </a:endParaRPr>
          </a:p>
          <a:p>
            <a:pPr indent="0" lvl="0" marL="0" rtl="0" algn="l">
              <a:spcBef>
                <a:spcPts val="0"/>
              </a:spcBef>
              <a:spcAft>
                <a:spcPts val="0"/>
              </a:spcAft>
              <a:buNone/>
            </a:pPr>
            <a:r>
              <a:t/>
            </a:r>
            <a:endParaRPr sz="2300">
              <a:solidFill>
                <a:schemeClr val="dk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9"/>
          <p:cNvSpPr txBox="1"/>
          <p:nvPr>
            <p:ph idx="1" type="body"/>
          </p:nvPr>
        </p:nvSpPr>
        <p:spPr>
          <a:xfrm>
            <a:off x="-125" y="0"/>
            <a:ext cx="9144000" cy="51435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b="1" lang="en" sz="1700"/>
              <a:t>Insulators</a:t>
            </a:r>
            <a:endParaRPr b="1" sz="1700"/>
          </a:p>
          <a:p>
            <a:pPr indent="0" lvl="0" marL="0" rtl="0" algn="l">
              <a:spcBef>
                <a:spcPts val="1200"/>
              </a:spcBef>
              <a:spcAft>
                <a:spcPts val="0"/>
              </a:spcAft>
              <a:buNone/>
            </a:pPr>
            <a:r>
              <a:rPr lang="en" sz="1700"/>
              <a:t>We often wear clothes of different _____________________, such as wool and cotton, at the same time. These different fabrics continuously _______________ against each other and become _______________________ with static electricity, especially during the _______________ months. These static charges remain in place where the materials rub together because they are electrical _______________________.</a:t>
            </a:r>
            <a:endParaRPr sz="1700"/>
          </a:p>
          <a:p>
            <a:pPr indent="0" lvl="0" marL="0" rtl="0" algn="l">
              <a:spcBef>
                <a:spcPts val="1200"/>
              </a:spcBef>
              <a:spcAft>
                <a:spcPts val="0"/>
              </a:spcAft>
              <a:buNone/>
            </a:pPr>
            <a:r>
              <a:rPr lang="en" sz="1700"/>
              <a:t>An electrical insulator is a substance that ______________ allow electrons to move freely from atom to atom. This explains the continuous buildup of static _________________ on furniture and glass during cleaning. When you polish wooden furniture, the electric charges remain on the surfaces and ____________________ uncharged dust particles.</a:t>
            </a:r>
            <a:endParaRPr sz="1700"/>
          </a:p>
          <a:p>
            <a:pPr indent="0" lvl="0" marL="0" rtl="0" algn="l">
              <a:spcBef>
                <a:spcPts val="1200"/>
              </a:spcBef>
              <a:spcAft>
                <a:spcPts val="0"/>
              </a:spcAft>
              <a:buNone/>
            </a:pPr>
            <a:r>
              <a:rPr lang="en" sz="1700"/>
              <a:t>While some insulators cause static electricity problems, some insulators are very _________. Since electrons cannot move through insulators, these materials can____________________ us from electric shocks. The electrical wires of appliances are covered in a ________________ or rubber insulating material.</a:t>
            </a:r>
            <a:endParaRPr sz="1700"/>
          </a:p>
          <a:p>
            <a:pPr indent="0" lvl="0" marL="0" rtl="0" algn="l">
              <a:spcBef>
                <a:spcPts val="1200"/>
              </a:spcBef>
              <a:spcAft>
                <a:spcPts val="1200"/>
              </a:spcAft>
              <a:buNone/>
            </a:pPr>
            <a:r>
              <a:rPr lang="en" sz="1700"/>
              <a:t>List 3 good insulators: __________________, ____________________, _______________</a:t>
            </a:r>
            <a:endParaRPr sz="1700"/>
          </a:p>
        </p:txBody>
      </p:sp>
      <p:sp>
        <p:nvSpPr>
          <p:cNvPr id="131" name="Google Shape;131;p29"/>
          <p:cNvSpPr txBox="1"/>
          <p:nvPr/>
        </p:nvSpPr>
        <p:spPr>
          <a:xfrm>
            <a:off x="3559000" y="374550"/>
            <a:ext cx="1831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materials</a:t>
            </a:r>
            <a:endParaRPr sz="2200">
              <a:solidFill>
                <a:srgbClr val="FF0000"/>
              </a:solidFill>
            </a:endParaRPr>
          </a:p>
        </p:txBody>
      </p:sp>
      <p:sp>
        <p:nvSpPr>
          <p:cNvPr id="132" name="Google Shape;132;p29"/>
          <p:cNvSpPr txBox="1"/>
          <p:nvPr/>
        </p:nvSpPr>
        <p:spPr>
          <a:xfrm>
            <a:off x="4793675" y="70912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rub</a:t>
            </a:r>
            <a:endParaRPr sz="2200">
              <a:solidFill>
                <a:srgbClr val="FF0000"/>
              </a:solidFill>
            </a:endParaRPr>
          </a:p>
        </p:txBody>
      </p:sp>
      <p:sp>
        <p:nvSpPr>
          <p:cNvPr id="133" name="Google Shape;133;p29"/>
          <p:cNvSpPr txBox="1"/>
          <p:nvPr/>
        </p:nvSpPr>
        <p:spPr>
          <a:xfrm>
            <a:off x="1377775" y="9567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charged</a:t>
            </a:r>
            <a:endParaRPr sz="2200">
              <a:solidFill>
                <a:srgbClr val="FF0000"/>
              </a:solidFill>
            </a:endParaRPr>
          </a:p>
        </p:txBody>
      </p:sp>
      <p:sp>
        <p:nvSpPr>
          <p:cNvPr id="134" name="Google Shape;134;p29"/>
          <p:cNvSpPr txBox="1"/>
          <p:nvPr/>
        </p:nvSpPr>
        <p:spPr>
          <a:xfrm>
            <a:off x="387175" y="12615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winter</a:t>
            </a:r>
            <a:endParaRPr sz="2200">
              <a:solidFill>
                <a:srgbClr val="FF0000"/>
              </a:solidFill>
            </a:endParaRPr>
          </a:p>
        </p:txBody>
      </p:sp>
      <p:sp>
        <p:nvSpPr>
          <p:cNvPr id="135" name="Google Shape;135;p29"/>
          <p:cNvSpPr txBox="1"/>
          <p:nvPr/>
        </p:nvSpPr>
        <p:spPr>
          <a:xfrm>
            <a:off x="3663775" y="15663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insulators</a:t>
            </a:r>
            <a:endParaRPr sz="2200">
              <a:solidFill>
                <a:srgbClr val="FF0000"/>
              </a:solidFill>
            </a:endParaRPr>
          </a:p>
        </p:txBody>
      </p:sp>
      <p:sp>
        <p:nvSpPr>
          <p:cNvPr id="136" name="Google Shape;136;p29"/>
          <p:cNvSpPr txBox="1"/>
          <p:nvPr/>
        </p:nvSpPr>
        <p:spPr>
          <a:xfrm>
            <a:off x="4044775" y="20235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does not</a:t>
            </a:r>
            <a:endParaRPr sz="2200">
              <a:solidFill>
                <a:srgbClr val="FF0000"/>
              </a:solidFill>
            </a:endParaRPr>
          </a:p>
        </p:txBody>
      </p:sp>
      <p:sp>
        <p:nvSpPr>
          <p:cNvPr id="137" name="Google Shape;137;p29"/>
          <p:cNvSpPr txBox="1"/>
          <p:nvPr/>
        </p:nvSpPr>
        <p:spPr>
          <a:xfrm>
            <a:off x="6711775" y="23101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charge</a:t>
            </a:r>
            <a:endParaRPr sz="2200">
              <a:solidFill>
                <a:srgbClr val="FF0000"/>
              </a:solidFill>
            </a:endParaRPr>
          </a:p>
        </p:txBody>
      </p:sp>
      <p:sp>
        <p:nvSpPr>
          <p:cNvPr id="138" name="Google Shape;138;p29"/>
          <p:cNvSpPr txBox="1"/>
          <p:nvPr/>
        </p:nvSpPr>
        <p:spPr>
          <a:xfrm>
            <a:off x="3358975" y="29379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attract</a:t>
            </a:r>
            <a:endParaRPr sz="2200">
              <a:solidFill>
                <a:srgbClr val="FF0000"/>
              </a:solidFill>
            </a:endParaRPr>
          </a:p>
        </p:txBody>
      </p:sp>
      <p:sp>
        <p:nvSpPr>
          <p:cNvPr id="139" name="Google Shape;139;p29"/>
          <p:cNvSpPr txBox="1"/>
          <p:nvPr/>
        </p:nvSpPr>
        <p:spPr>
          <a:xfrm>
            <a:off x="7907400" y="33852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useful</a:t>
            </a:r>
            <a:endParaRPr sz="2200">
              <a:solidFill>
                <a:srgbClr val="FF0000"/>
              </a:solidFill>
            </a:endParaRPr>
          </a:p>
        </p:txBody>
      </p:sp>
      <p:sp>
        <p:nvSpPr>
          <p:cNvPr id="140" name="Google Shape;140;p29"/>
          <p:cNvSpPr txBox="1"/>
          <p:nvPr/>
        </p:nvSpPr>
        <p:spPr>
          <a:xfrm>
            <a:off x="6850500" y="367052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protect</a:t>
            </a:r>
            <a:endParaRPr sz="2200">
              <a:solidFill>
                <a:srgbClr val="FF0000"/>
              </a:solidFill>
            </a:endParaRPr>
          </a:p>
        </p:txBody>
      </p:sp>
      <p:sp>
        <p:nvSpPr>
          <p:cNvPr id="141" name="Google Shape;141;p29"/>
          <p:cNvSpPr txBox="1"/>
          <p:nvPr/>
        </p:nvSpPr>
        <p:spPr>
          <a:xfrm>
            <a:off x="463375" y="42333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plastic</a:t>
            </a:r>
            <a:endParaRPr sz="2200">
              <a:solidFill>
                <a:srgbClr val="FF0000"/>
              </a:solidFill>
            </a:endParaRPr>
          </a:p>
        </p:txBody>
      </p:sp>
      <p:sp>
        <p:nvSpPr>
          <p:cNvPr id="142" name="Google Shape;142;p29"/>
          <p:cNvSpPr txBox="1"/>
          <p:nvPr/>
        </p:nvSpPr>
        <p:spPr>
          <a:xfrm>
            <a:off x="2368375" y="46905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plastic</a:t>
            </a:r>
            <a:endParaRPr sz="2200">
              <a:solidFill>
                <a:srgbClr val="FF0000"/>
              </a:solidFill>
            </a:endParaRPr>
          </a:p>
        </p:txBody>
      </p:sp>
      <p:sp>
        <p:nvSpPr>
          <p:cNvPr id="143" name="Google Shape;143;p29"/>
          <p:cNvSpPr txBox="1"/>
          <p:nvPr/>
        </p:nvSpPr>
        <p:spPr>
          <a:xfrm>
            <a:off x="4806775" y="46905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rubber</a:t>
            </a:r>
            <a:endParaRPr sz="2200">
              <a:solidFill>
                <a:srgbClr val="FF0000"/>
              </a:solidFill>
            </a:endParaRPr>
          </a:p>
        </p:txBody>
      </p:sp>
      <p:sp>
        <p:nvSpPr>
          <p:cNvPr id="144" name="Google Shape;144;p29"/>
          <p:cNvSpPr txBox="1"/>
          <p:nvPr/>
        </p:nvSpPr>
        <p:spPr>
          <a:xfrm>
            <a:off x="7092775" y="46905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glass</a:t>
            </a:r>
            <a:endParaRPr sz="220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1000"/>
                                        <p:tgtEl>
                                          <p:spTgt spid="1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1000"/>
                                        <p:tgtEl>
                                          <p:spTgt spid="1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1000"/>
                                        <p:tgtEl>
                                          <p:spTgt spid="1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gtEl>
                                        <p:attrNameLst>
                                          <p:attrName>style.visibility</p:attrName>
                                        </p:attrNameLst>
                                      </p:cBhvr>
                                      <p:to>
                                        <p:strVal val="visible"/>
                                      </p:to>
                                    </p:set>
                                    <p:animEffect filter="fade" transition="in">
                                      <p:cBhvr>
                                        <p:cTn dur="1000"/>
                                        <p:tgtEl>
                                          <p:spTgt spid="1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10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1000"/>
                                        <p:tgtEl>
                                          <p:spTgt spid="142"/>
                                        </p:tgtEl>
                                      </p:cBhvr>
                                    </p:animEffect>
                                  </p:childTnLst>
                                </p:cTn>
                              </p:par>
                              <p:par>
                                <p:cTn fill="hold" nodeType="with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1000"/>
                                        <p:tgtEl>
                                          <p:spTgt spid="144"/>
                                        </p:tgtEl>
                                      </p:cBhvr>
                                    </p:animEffect>
                                  </p:childTnLst>
                                </p:cTn>
                              </p:par>
                              <p:par>
                                <p:cTn fill="hold" nodeType="with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1000"/>
                                        <p:tgtEl>
                                          <p:spTgt spid="1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3" name="Shape 303"/>
        <p:cNvGrpSpPr/>
        <p:nvPr/>
      </p:nvGrpSpPr>
      <p:grpSpPr>
        <a:xfrm>
          <a:off x="0" y="0"/>
          <a:ext cx="0" cy="0"/>
          <a:chOff x="0" y="0"/>
          <a:chExt cx="0" cy="0"/>
        </a:xfrm>
      </p:grpSpPr>
      <p:sp>
        <p:nvSpPr>
          <p:cNvPr id="304" name="Google Shape;304;p47"/>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Introducing the Microbit</a:t>
            </a:r>
            <a:endParaRPr/>
          </a:p>
        </p:txBody>
      </p:sp>
      <p:pic>
        <p:nvPicPr>
          <p:cNvPr id="305" name="Google Shape;305;p47"/>
          <p:cNvPicPr preferRelativeResize="0"/>
          <p:nvPr/>
        </p:nvPicPr>
        <p:blipFill>
          <a:blip r:embed="rId3">
            <a:alphaModFix/>
          </a:blip>
          <a:stretch>
            <a:fillRect/>
          </a:stretch>
        </p:blipFill>
        <p:spPr>
          <a:xfrm>
            <a:off x="140999" y="1258400"/>
            <a:ext cx="8855075" cy="36206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9" name="Shape 309"/>
        <p:cNvGrpSpPr/>
        <p:nvPr/>
      </p:nvGrpSpPr>
      <p:grpSpPr>
        <a:xfrm>
          <a:off x="0" y="0"/>
          <a:ext cx="0" cy="0"/>
          <a:chOff x="0" y="0"/>
          <a:chExt cx="0" cy="0"/>
        </a:xfrm>
      </p:grpSpPr>
      <p:sp>
        <p:nvSpPr>
          <p:cNvPr id="310" name="Google Shape;310;p48"/>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solidFill>
                  <a:schemeClr val="lt1"/>
                </a:solidFill>
              </a:rPr>
              <a:t>Introducing the Microbit</a:t>
            </a:r>
            <a:endParaRPr/>
          </a:p>
        </p:txBody>
      </p:sp>
      <p:sp>
        <p:nvSpPr>
          <p:cNvPr id="311" name="Google Shape;311;p48"/>
          <p:cNvSpPr txBox="1"/>
          <p:nvPr/>
        </p:nvSpPr>
        <p:spPr>
          <a:xfrm>
            <a:off x="181625" y="1389125"/>
            <a:ext cx="2784600" cy="2910300"/>
          </a:xfrm>
          <a:prstGeom prst="rect">
            <a:avLst/>
          </a:prstGeom>
          <a:noFill/>
          <a:ln>
            <a:noFill/>
          </a:ln>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A pocket-sized codeable computer</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25 red LEDs that light up, flash messages etc.</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Has two programmable buttons. </a:t>
            </a:r>
            <a:endParaRPr sz="1700">
              <a:solidFill>
                <a:schemeClr val="dk1"/>
              </a:solidFill>
              <a:latin typeface="Roboto"/>
              <a:ea typeface="Roboto"/>
              <a:cs typeface="Roboto"/>
              <a:sym typeface="Roboto"/>
            </a:endParaRPr>
          </a:p>
        </p:txBody>
      </p:sp>
      <p:sp>
        <p:nvSpPr>
          <p:cNvPr id="312" name="Google Shape;312;p48"/>
          <p:cNvSpPr txBox="1"/>
          <p:nvPr/>
        </p:nvSpPr>
        <p:spPr>
          <a:xfrm>
            <a:off x="6564300" y="1411525"/>
            <a:ext cx="2579700" cy="2910300"/>
          </a:xfrm>
          <a:prstGeom prst="rect">
            <a:avLst/>
          </a:prstGeom>
          <a:noFill/>
          <a:ln>
            <a:noFill/>
          </a:ln>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Can be used as a game controller</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On board motion detector</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Built in thermometer</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Built in light sensor</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Built in compass</a:t>
            </a:r>
            <a:endParaRPr sz="1700">
              <a:solidFill>
                <a:schemeClr val="dk1"/>
              </a:solidFill>
              <a:latin typeface="Roboto"/>
              <a:ea typeface="Roboto"/>
              <a:cs typeface="Roboto"/>
              <a:sym typeface="Roboto"/>
            </a:endParaRPr>
          </a:p>
          <a:p>
            <a:pPr indent="-336550" lvl="0" marL="457200" rtl="0" algn="l">
              <a:lnSpc>
                <a:spcPct val="115000"/>
              </a:lnSpc>
              <a:spcBef>
                <a:spcPts val="0"/>
              </a:spcBef>
              <a:spcAft>
                <a:spcPts val="0"/>
              </a:spcAft>
              <a:buClr>
                <a:schemeClr val="dk1"/>
              </a:buClr>
              <a:buSzPts val="1700"/>
              <a:buFont typeface="Roboto"/>
              <a:buChar char="●"/>
            </a:pPr>
            <a:r>
              <a:rPr lang="en" sz="1700">
                <a:solidFill>
                  <a:schemeClr val="dk1"/>
                </a:solidFill>
                <a:latin typeface="Roboto"/>
                <a:ea typeface="Roboto"/>
                <a:cs typeface="Roboto"/>
                <a:sym typeface="Roboto"/>
              </a:rPr>
              <a:t>Bluetooth connectivity</a:t>
            </a:r>
            <a:endParaRPr sz="1700">
              <a:solidFill>
                <a:schemeClr val="dk1"/>
              </a:solidFill>
              <a:latin typeface="Roboto"/>
              <a:ea typeface="Roboto"/>
              <a:cs typeface="Roboto"/>
              <a:sym typeface="Roboto"/>
            </a:endParaRPr>
          </a:p>
        </p:txBody>
      </p:sp>
      <p:sp>
        <p:nvSpPr>
          <p:cNvPr id="313" name="Google Shape;313;p48"/>
          <p:cNvSpPr txBox="1"/>
          <p:nvPr/>
        </p:nvSpPr>
        <p:spPr>
          <a:xfrm>
            <a:off x="6723448" y="868150"/>
            <a:ext cx="23643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200">
                <a:solidFill>
                  <a:schemeClr val="dk1"/>
                </a:solidFill>
                <a:latin typeface="Lato"/>
                <a:ea typeface="Lato"/>
                <a:cs typeface="Lato"/>
                <a:sym typeface="Lato"/>
              </a:rPr>
              <a:t>Other Features</a:t>
            </a:r>
            <a:endParaRPr b="1" sz="2200">
              <a:solidFill>
                <a:schemeClr val="dk1"/>
              </a:solidFill>
              <a:latin typeface="Lato"/>
              <a:ea typeface="Lato"/>
              <a:cs typeface="Lato"/>
              <a:sym typeface="Lato"/>
            </a:endParaRPr>
          </a:p>
        </p:txBody>
      </p:sp>
      <p:sp>
        <p:nvSpPr>
          <p:cNvPr id="314" name="Google Shape;314;p48"/>
          <p:cNvSpPr txBox="1"/>
          <p:nvPr/>
        </p:nvSpPr>
        <p:spPr>
          <a:xfrm>
            <a:off x="472160" y="868150"/>
            <a:ext cx="16842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100">
                <a:solidFill>
                  <a:schemeClr val="dk1"/>
                </a:solidFill>
                <a:latin typeface="Lato"/>
                <a:ea typeface="Lato"/>
                <a:cs typeface="Lato"/>
                <a:sym typeface="Lato"/>
              </a:rPr>
              <a:t>What Is It</a:t>
            </a:r>
            <a:endParaRPr b="1" sz="2100">
              <a:solidFill>
                <a:schemeClr val="dk1"/>
              </a:solidFill>
              <a:latin typeface="Lato"/>
              <a:ea typeface="Lato"/>
              <a:cs typeface="Lato"/>
              <a:sym typeface="Lato"/>
            </a:endParaRPr>
          </a:p>
        </p:txBody>
      </p:sp>
      <p:pic>
        <p:nvPicPr>
          <p:cNvPr id="315" name="Google Shape;315;p48"/>
          <p:cNvPicPr preferRelativeResize="0"/>
          <p:nvPr/>
        </p:nvPicPr>
        <p:blipFill>
          <a:blip r:embed="rId3">
            <a:alphaModFix/>
          </a:blip>
          <a:stretch>
            <a:fillRect/>
          </a:stretch>
        </p:blipFill>
        <p:spPr>
          <a:xfrm>
            <a:off x="2966250" y="1582775"/>
            <a:ext cx="3598049" cy="359804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9" name="Shape 319"/>
        <p:cNvGrpSpPr/>
        <p:nvPr/>
      </p:nvGrpSpPr>
      <p:grpSpPr>
        <a:xfrm>
          <a:off x="0" y="0"/>
          <a:ext cx="0" cy="0"/>
          <a:chOff x="0" y="0"/>
          <a:chExt cx="0" cy="0"/>
        </a:xfrm>
      </p:grpSpPr>
      <p:sp>
        <p:nvSpPr>
          <p:cNvPr id="320" name="Google Shape;320;p49"/>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Let's</a:t>
            </a:r>
            <a:r>
              <a:rPr lang="en"/>
              <a:t> Start Coding</a:t>
            </a:r>
            <a:endParaRPr/>
          </a:p>
        </p:txBody>
      </p:sp>
      <p:sp>
        <p:nvSpPr>
          <p:cNvPr id="321" name="Google Shape;321;p49"/>
          <p:cNvSpPr txBox="1"/>
          <p:nvPr/>
        </p:nvSpPr>
        <p:spPr>
          <a:xfrm>
            <a:off x="184200" y="738725"/>
            <a:ext cx="4498800" cy="7677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 sz="4400">
                <a:solidFill>
                  <a:schemeClr val="dk1"/>
                </a:solidFill>
                <a:latin typeface="Roboto"/>
                <a:ea typeface="Roboto"/>
                <a:cs typeface="Roboto"/>
                <a:sym typeface="Roboto"/>
              </a:rPr>
              <a:t>Let’s get started</a:t>
            </a:r>
            <a:endParaRPr b="1" sz="4400">
              <a:solidFill>
                <a:schemeClr val="dk1"/>
              </a:solidFill>
              <a:latin typeface="Roboto"/>
              <a:ea typeface="Roboto"/>
              <a:cs typeface="Roboto"/>
              <a:sym typeface="Roboto"/>
            </a:endParaRPr>
          </a:p>
        </p:txBody>
      </p:sp>
      <p:sp>
        <p:nvSpPr>
          <p:cNvPr id="322" name="Google Shape;322;p49"/>
          <p:cNvSpPr txBox="1"/>
          <p:nvPr/>
        </p:nvSpPr>
        <p:spPr>
          <a:xfrm>
            <a:off x="184250" y="1919075"/>
            <a:ext cx="4498800" cy="271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2600">
                <a:solidFill>
                  <a:srgbClr val="737373"/>
                </a:solidFill>
                <a:latin typeface="Roboto"/>
                <a:ea typeface="Roboto"/>
                <a:cs typeface="Roboto"/>
                <a:sym typeface="Roboto"/>
              </a:rPr>
              <a:t>Open your box and take out:</a:t>
            </a:r>
            <a:endParaRPr b="1" sz="2600">
              <a:solidFill>
                <a:srgbClr val="737373"/>
              </a:solidFill>
              <a:latin typeface="Roboto"/>
              <a:ea typeface="Roboto"/>
              <a:cs typeface="Roboto"/>
              <a:sym typeface="Roboto"/>
            </a:endParaRPr>
          </a:p>
          <a:p>
            <a:pPr indent="-381000" lvl="0" marL="457200" rtl="0" algn="l">
              <a:lnSpc>
                <a:spcPct val="115000"/>
              </a:lnSpc>
              <a:spcBef>
                <a:spcPts val="1600"/>
              </a:spcBef>
              <a:spcAft>
                <a:spcPts val="0"/>
              </a:spcAft>
              <a:buClr>
                <a:srgbClr val="737373"/>
              </a:buClr>
              <a:buSzPts val="2400"/>
              <a:buFont typeface="Roboto"/>
              <a:buAutoNum type="arabicPeriod"/>
            </a:pPr>
            <a:r>
              <a:rPr lang="en" sz="2400">
                <a:solidFill>
                  <a:srgbClr val="737373"/>
                </a:solidFill>
                <a:latin typeface="Roboto"/>
                <a:ea typeface="Roboto"/>
                <a:cs typeface="Roboto"/>
                <a:sym typeface="Roboto"/>
              </a:rPr>
              <a:t>Micro:bit</a:t>
            </a:r>
            <a:endParaRPr sz="2400">
              <a:solidFill>
                <a:srgbClr val="737373"/>
              </a:solidFill>
              <a:latin typeface="Roboto"/>
              <a:ea typeface="Roboto"/>
              <a:cs typeface="Roboto"/>
              <a:sym typeface="Roboto"/>
            </a:endParaRPr>
          </a:p>
          <a:p>
            <a:pPr indent="-381000" lvl="0" marL="457200" rtl="0" algn="l">
              <a:lnSpc>
                <a:spcPct val="115000"/>
              </a:lnSpc>
              <a:spcBef>
                <a:spcPts val="0"/>
              </a:spcBef>
              <a:spcAft>
                <a:spcPts val="0"/>
              </a:spcAft>
              <a:buClr>
                <a:srgbClr val="737373"/>
              </a:buClr>
              <a:buSzPts val="2400"/>
              <a:buFont typeface="Roboto"/>
              <a:buAutoNum type="arabicPeriod"/>
            </a:pPr>
            <a:r>
              <a:rPr lang="en" sz="2400">
                <a:solidFill>
                  <a:srgbClr val="737373"/>
                </a:solidFill>
                <a:latin typeface="Roboto"/>
                <a:ea typeface="Roboto"/>
                <a:cs typeface="Roboto"/>
                <a:sym typeface="Roboto"/>
              </a:rPr>
              <a:t>Battery pack </a:t>
            </a:r>
            <a:endParaRPr sz="2400">
              <a:solidFill>
                <a:srgbClr val="737373"/>
              </a:solidFill>
              <a:latin typeface="Roboto"/>
              <a:ea typeface="Roboto"/>
              <a:cs typeface="Roboto"/>
              <a:sym typeface="Roboto"/>
            </a:endParaRPr>
          </a:p>
          <a:p>
            <a:pPr indent="-381000" lvl="0" marL="457200" rtl="0" algn="l">
              <a:lnSpc>
                <a:spcPct val="115000"/>
              </a:lnSpc>
              <a:spcBef>
                <a:spcPts val="0"/>
              </a:spcBef>
              <a:spcAft>
                <a:spcPts val="0"/>
              </a:spcAft>
              <a:buClr>
                <a:srgbClr val="737373"/>
              </a:buClr>
              <a:buSzPts val="2400"/>
              <a:buFont typeface="Roboto"/>
              <a:buAutoNum type="arabicPeriod"/>
            </a:pPr>
            <a:r>
              <a:rPr lang="en" sz="2400">
                <a:solidFill>
                  <a:srgbClr val="737373"/>
                </a:solidFill>
                <a:latin typeface="Roboto"/>
                <a:ea typeface="Roboto"/>
                <a:cs typeface="Roboto"/>
                <a:sym typeface="Roboto"/>
              </a:rPr>
              <a:t>USB cable</a:t>
            </a:r>
            <a:endParaRPr sz="2400">
              <a:solidFill>
                <a:srgbClr val="737373"/>
              </a:solidFill>
              <a:latin typeface="Roboto"/>
              <a:ea typeface="Roboto"/>
              <a:cs typeface="Roboto"/>
              <a:sym typeface="Roboto"/>
            </a:endParaRPr>
          </a:p>
        </p:txBody>
      </p:sp>
      <p:pic>
        <p:nvPicPr>
          <p:cNvPr id="323" name="Google Shape;323;p49"/>
          <p:cNvPicPr preferRelativeResize="0"/>
          <p:nvPr/>
        </p:nvPicPr>
        <p:blipFill>
          <a:blip r:embed="rId3">
            <a:alphaModFix/>
          </a:blip>
          <a:stretch>
            <a:fillRect/>
          </a:stretch>
        </p:blipFill>
        <p:spPr>
          <a:xfrm>
            <a:off x="4386606" y="2418800"/>
            <a:ext cx="4816319" cy="2710200"/>
          </a:xfrm>
          <a:prstGeom prst="rect">
            <a:avLst/>
          </a:prstGeom>
          <a:noFill/>
          <a:ln>
            <a:noFill/>
          </a:ln>
        </p:spPr>
      </p:pic>
      <p:sp>
        <p:nvSpPr>
          <p:cNvPr id="324" name="Google Shape;324;p49"/>
          <p:cNvSpPr txBox="1"/>
          <p:nvPr/>
        </p:nvSpPr>
        <p:spPr>
          <a:xfrm>
            <a:off x="4683000" y="601100"/>
            <a:ext cx="44988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000">
                <a:solidFill>
                  <a:srgbClr val="FF0000"/>
                </a:solidFill>
                <a:latin typeface="Lato"/>
                <a:ea typeface="Lato"/>
                <a:cs typeface="Lato"/>
                <a:sym typeface="Lato"/>
              </a:rPr>
              <a:t>Reminder:</a:t>
            </a:r>
            <a:r>
              <a:rPr lang="en" sz="2000">
                <a:solidFill>
                  <a:srgbClr val="FF0000"/>
                </a:solidFill>
                <a:latin typeface="Lato"/>
                <a:ea typeface="Lato"/>
                <a:cs typeface="Lato"/>
                <a:sym typeface="Lato"/>
              </a:rPr>
              <a:t> Being careful with electronic equipment and having a clear workspace are important here</a:t>
            </a:r>
            <a:endParaRPr sz="2000">
              <a:solidFill>
                <a:srgbClr val="FF0000"/>
              </a:solidFill>
              <a:latin typeface="Lato"/>
              <a:ea typeface="Lato"/>
              <a:cs typeface="Lato"/>
              <a:sym typeface="Lato"/>
            </a:endParaRPr>
          </a:p>
          <a:p>
            <a:pPr indent="0" lvl="0" marL="0" rtl="0" algn="l">
              <a:spcBef>
                <a:spcPts val="0"/>
              </a:spcBef>
              <a:spcAft>
                <a:spcPts val="0"/>
              </a:spcAft>
              <a:buNone/>
            </a:pPr>
            <a:r>
              <a:t/>
            </a:r>
            <a:endParaRPr sz="2000">
              <a:solidFill>
                <a:srgbClr val="FF0000"/>
              </a:solidFill>
              <a:latin typeface="Lato"/>
              <a:ea typeface="Lato"/>
              <a:cs typeface="Lato"/>
              <a:sym typeface="Lato"/>
            </a:endParaRPr>
          </a:p>
          <a:p>
            <a:pPr indent="0" lvl="0" marL="0" rtl="0" algn="l">
              <a:spcBef>
                <a:spcPts val="0"/>
              </a:spcBef>
              <a:spcAft>
                <a:spcPts val="0"/>
              </a:spcAft>
              <a:buNone/>
            </a:pPr>
            <a:r>
              <a:rPr lang="en" sz="2000">
                <a:solidFill>
                  <a:srgbClr val="FF0000"/>
                </a:solidFill>
                <a:latin typeface="Lato"/>
                <a:ea typeface="Lato"/>
                <a:cs typeface="Lato"/>
                <a:sym typeface="Lato"/>
              </a:rPr>
              <a:t>Keep your components together in the box for easy access.</a:t>
            </a:r>
            <a:endParaRPr sz="2000">
              <a:solidFill>
                <a:srgbClr val="FF0000"/>
              </a:solidFill>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0"/>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p>
            <a:pPr indent="0" lvl="0" marL="0" rtl="0" algn="l">
              <a:spcBef>
                <a:spcPts val="0"/>
              </a:spcBef>
              <a:spcAft>
                <a:spcPts val="0"/>
              </a:spcAft>
              <a:buNone/>
            </a:pPr>
            <a:r>
              <a:rPr b="1" lang="en" sz="2500">
                <a:solidFill>
                  <a:schemeClr val="lt1"/>
                </a:solidFill>
              </a:rPr>
              <a:t>Tour of Microsoft MakeCode</a:t>
            </a:r>
            <a:endParaRPr b="1" sz="2500">
              <a:solidFill>
                <a:schemeClr val="lt1"/>
              </a:solidFill>
            </a:endParaRPr>
          </a:p>
        </p:txBody>
      </p:sp>
      <p:sp>
        <p:nvSpPr>
          <p:cNvPr id="330" name="Google Shape;330;p50"/>
          <p:cNvSpPr txBox="1"/>
          <p:nvPr/>
        </p:nvSpPr>
        <p:spPr>
          <a:xfrm>
            <a:off x="0" y="691763"/>
            <a:ext cx="6052800" cy="60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 sz="2700">
                <a:solidFill>
                  <a:schemeClr val="dk1"/>
                </a:solidFill>
                <a:latin typeface="Lato"/>
                <a:ea typeface="Lato"/>
                <a:cs typeface="Lato"/>
                <a:sym typeface="Lato"/>
              </a:rPr>
              <a:t>Head to </a:t>
            </a:r>
            <a:r>
              <a:rPr lang="en" sz="2700" u="sng">
                <a:solidFill>
                  <a:schemeClr val="hlink"/>
                </a:solidFill>
                <a:latin typeface="Lato"/>
                <a:ea typeface="Lato"/>
                <a:cs typeface="Lato"/>
                <a:sym typeface="Lato"/>
                <a:hlinkClick r:id="rId3"/>
              </a:rPr>
              <a:t>makecode.microbit.org</a:t>
            </a:r>
            <a:endParaRPr sz="2300">
              <a:solidFill>
                <a:schemeClr val="dk1"/>
              </a:solidFill>
              <a:latin typeface="Lato"/>
              <a:ea typeface="Lato"/>
              <a:cs typeface="Lato"/>
              <a:sym typeface="Lato"/>
            </a:endParaRPr>
          </a:p>
        </p:txBody>
      </p:sp>
      <p:pic>
        <p:nvPicPr>
          <p:cNvPr id="331" name="Google Shape;331;p50"/>
          <p:cNvPicPr preferRelativeResize="0"/>
          <p:nvPr/>
        </p:nvPicPr>
        <p:blipFill rotWithShape="1">
          <a:blip r:embed="rId4">
            <a:alphaModFix/>
          </a:blip>
          <a:srcRect b="0" l="0" r="13897" t="0"/>
          <a:stretch/>
        </p:blipFill>
        <p:spPr>
          <a:xfrm>
            <a:off x="152400" y="1444475"/>
            <a:ext cx="4199998" cy="2373474"/>
          </a:xfrm>
          <a:prstGeom prst="rect">
            <a:avLst/>
          </a:prstGeom>
          <a:noFill/>
          <a:ln cap="flat" cmpd="sng" w="28575">
            <a:solidFill>
              <a:srgbClr val="93C47D"/>
            </a:solidFill>
            <a:prstDash val="solid"/>
            <a:round/>
            <a:headEnd len="sm" w="sm" type="none"/>
            <a:tailEnd len="sm" w="sm" type="none"/>
          </a:ln>
        </p:spPr>
      </p:pic>
      <p:sp>
        <p:nvSpPr>
          <p:cNvPr id="332" name="Google Shape;332;p50"/>
          <p:cNvSpPr/>
          <p:nvPr/>
        </p:nvSpPr>
        <p:spPr>
          <a:xfrm rot="6519597">
            <a:off x="401687" y="2408273"/>
            <a:ext cx="821376" cy="2644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50"/>
          <p:cNvSpPr/>
          <p:nvPr/>
        </p:nvSpPr>
        <p:spPr>
          <a:xfrm rot="6519597">
            <a:off x="3335887" y="1851223"/>
            <a:ext cx="821376" cy="2644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4" name="Google Shape;334;p50"/>
          <p:cNvPicPr preferRelativeResize="0"/>
          <p:nvPr/>
        </p:nvPicPr>
        <p:blipFill>
          <a:blip r:embed="rId5">
            <a:alphaModFix/>
          </a:blip>
          <a:stretch>
            <a:fillRect/>
          </a:stretch>
        </p:blipFill>
        <p:spPr>
          <a:xfrm>
            <a:off x="4513900" y="1444475"/>
            <a:ext cx="4477700" cy="2373474"/>
          </a:xfrm>
          <a:prstGeom prst="rect">
            <a:avLst/>
          </a:prstGeom>
          <a:noFill/>
          <a:ln cap="flat" cmpd="sng" w="28575">
            <a:solidFill>
              <a:srgbClr val="93C47D"/>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51"/>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p>
            <a:pPr indent="0" lvl="0" marL="0" rtl="0" algn="l">
              <a:spcBef>
                <a:spcPts val="0"/>
              </a:spcBef>
              <a:spcAft>
                <a:spcPts val="0"/>
              </a:spcAft>
              <a:buNone/>
            </a:pPr>
            <a:r>
              <a:rPr b="1" lang="en" sz="2500">
                <a:solidFill>
                  <a:schemeClr val="lt1"/>
                </a:solidFill>
              </a:rPr>
              <a:t>Tour of Microsoft MakeCode</a:t>
            </a:r>
            <a:endParaRPr b="1" sz="2500">
              <a:solidFill>
                <a:schemeClr val="lt1"/>
              </a:solidFill>
            </a:endParaRPr>
          </a:p>
        </p:txBody>
      </p:sp>
      <p:sp>
        <p:nvSpPr>
          <p:cNvPr id="340" name="Google Shape;340;p51"/>
          <p:cNvSpPr txBox="1"/>
          <p:nvPr>
            <p:ph idx="1" type="body"/>
          </p:nvPr>
        </p:nvSpPr>
        <p:spPr>
          <a:xfrm>
            <a:off x="229200" y="1862263"/>
            <a:ext cx="3846300" cy="1823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t>Simulator</a:t>
            </a:r>
            <a:r>
              <a:rPr lang="en" sz="2000"/>
              <a:t> - on the left side of the screen, you will see a virtual micro:bit that will show what your program will look like running on a micro:bit</a:t>
            </a:r>
            <a:endParaRPr sz="2000"/>
          </a:p>
          <a:p>
            <a:pPr indent="0" lvl="0" marL="0" rtl="0" algn="l">
              <a:spcBef>
                <a:spcPts val="1200"/>
              </a:spcBef>
              <a:spcAft>
                <a:spcPts val="0"/>
              </a:spcAft>
              <a:buNone/>
            </a:pPr>
            <a:r>
              <a:t/>
            </a:r>
            <a:endParaRPr sz="2000"/>
          </a:p>
          <a:p>
            <a:pPr indent="0" lvl="0" marL="0" rtl="0" algn="l">
              <a:spcBef>
                <a:spcPts val="1200"/>
              </a:spcBef>
              <a:spcAft>
                <a:spcPts val="0"/>
              </a:spcAft>
              <a:buNone/>
            </a:pPr>
            <a:r>
              <a:t/>
            </a:r>
            <a:endParaRPr sz="2000"/>
          </a:p>
          <a:p>
            <a:pPr indent="0" lvl="0" marL="0" rtl="0" algn="l">
              <a:spcBef>
                <a:spcPts val="1200"/>
              </a:spcBef>
              <a:spcAft>
                <a:spcPts val="0"/>
              </a:spcAft>
              <a:buNone/>
            </a:pPr>
            <a:r>
              <a:t/>
            </a:r>
            <a:endParaRPr sz="2000"/>
          </a:p>
          <a:p>
            <a:pPr indent="0" lvl="0" marL="0" rtl="0" algn="l">
              <a:spcBef>
                <a:spcPts val="1200"/>
              </a:spcBef>
              <a:spcAft>
                <a:spcPts val="1200"/>
              </a:spcAft>
              <a:buNone/>
            </a:pPr>
            <a:r>
              <a:t/>
            </a:r>
            <a:endParaRPr sz="2000"/>
          </a:p>
        </p:txBody>
      </p:sp>
      <p:sp>
        <p:nvSpPr>
          <p:cNvPr id="341" name="Google Shape;341;p51"/>
          <p:cNvSpPr txBox="1"/>
          <p:nvPr/>
        </p:nvSpPr>
        <p:spPr>
          <a:xfrm>
            <a:off x="0" y="691763"/>
            <a:ext cx="6052800" cy="60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 sz="2700">
                <a:solidFill>
                  <a:schemeClr val="dk1"/>
                </a:solidFill>
                <a:latin typeface="Lato"/>
                <a:ea typeface="Lato"/>
                <a:cs typeface="Lato"/>
                <a:sym typeface="Lato"/>
              </a:rPr>
              <a:t>Head to </a:t>
            </a:r>
            <a:r>
              <a:rPr lang="en" sz="2700" u="sng">
                <a:solidFill>
                  <a:schemeClr val="hlink"/>
                </a:solidFill>
                <a:latin typeface="Lato"/>
                <a:ea typeface="Lato"/>
                <a:cs typeface="Lato"/>
                <a:sym typeface="Lato"/>
                <a:hlinkClick r:id="rId3"/>
              </a:rPr>
              <a:t>makecode.microbit.org</a:t>
            </a:r>
            <a:endParaRPr sz="2300">
              <a:solidFill>
                <a:schemeClr val="dk1"/>
              </a:solidFill>
              <a:latin typeface="Lato"/>
              <a:ea typeface="Lato"/>
              <a:cs typeface="Lato"/>
              <a:sym typeface="Lato"/>
            </a:endParaRPr>
          </a:p>
        </p:txBody>
      </p:sp>
      <p:pic>
        <p:nvPicPr>
          <p:cNvPr id="342" name="Google Shape;342;p51"/>
          <p:cNvPicPr preferRelativeResize="0"/>
          <p:nvPr/>
        </p:nvPicPr>
        <p:blipFill rotWithShape="1">
          <a:blip r:embed="rId4">
            <a:alphaModFix/>
          </a:blip>
          <a:srcRect b="0" l="0" r="4571" t="0"/>
          <a:stretch/>
        </p:blipFill>
        <p:spPr>
          <a:xfrm>
            <a:off x="4703875" y="1292075"/>
            <a:ext cx="3510376" cy="35466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2"/>
          <p:cNvSpPr txBox="1"/>
          <p:nvPr>
            <p:ph type="title"/>
          </p:nvPr>
        </p:nvSpPr>
        <p:spPr>
          <a:xfrm>
            <a:off x="0" y="-49725"/>
            <a:ext cx="9144000" cy="572700"/>
          </a:xfrm>
          <a:prstGeom prst="rect">
            <a:avLst/>
          </a:prstGeom>
          <a:solidFill>
            <a:schemeClr val="dk1"/>
          </a:solidFill>
        </p:spPr>
        <p:txBody>
          <a:bodyPr anchorCtr="0" anchor="t" bIns="91425" lIns="91425" spcFirstLastPara="1" rIns="91425" wrap="square" tIns="91425">
            <a:normAutofit/>
          </a:bodyPr>
          <a:lstStyle/>
          <a:p>
            <a:pPr indent="0" lvl="0" marL="0" rtl="0" algn="l">
              <a:spcBef>
                <a:spcPts val="0"/>
              </a:spcBef>
              <a:spcAft>
                <a:spcPts val="0"/>
              </a:spcAft>
              <a:buNone/>
            </a:pPr>
            <a:r>
              <a:rPr b="1" lang="en" sz="2500">
                <a:solidFill>
                  <a:schemeClr val="lt1"/>
                </a:solidFill>
              </a:rPr>
              <a:t>Tour of Microsoft MakeCode</a:t>
            </a:r>
            <a:endParaRPr b="1" sz="2500">
              <a:solidFill>
                <a:schemeClr val="lt1"/>
              </a:solidFill>
            </a:endParaRPr>
          </a:p>
        </p:txBody>
      </p:sp>
      <p:sp>
        <p:nvSpPr>
          <p:cNvPr id="348" name="Google Shape;348;p52"/>
          <p:cNvSpPr txBox="1"/>
          <p:nvPr>
            <p:ph idx="1" type="body"/>
          </p:nvPr>
        </p:nvSpPr>
        <p:spPr>
          <a:xfrm>
            <a:off x="225450" y="1580025"/>
            <a:ext cx="4457400" cy="155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t>Toolbox</a:t>
            </a:r>
            <a:r>
              <a:rPr lang="en" sz="2000"/>
              <a:t> - in the middle of the screen, there are a number of different categories, each containing a number of blocks that can be dragged into the programming workspace on the right.</a:t>
            </a:r>
            <a:endParaRPr sz="2000"/>
          </a:p>
          <a:p>
            <a:pPr indent="0" lvl="0" marL="0" rtl="0" algn="l">
              <a:spcBef>
                <a:spcPts val="1200"/>
              </a:spcBef>
              <a:spcAft>
                <a:spcPts val="0"/>
              </a:spcAft>
              <a:buNone/>
            </a:pPr>
            <a:r>
              <a:t/>
            </a:r>
            <a:endParaRPr sz="2000"/>
          </a:p>
          <a:p>
            <a:pPr indent="0" lvl="0" marL="0" rtl="0" algn="l">
              <a:spcBef>
                <a:spcPts val="1200"/>
              </a:spcBef>
              <a:spcAft>
                <a:spcPts val="1200"/>
              </a:spcAft>
              <a:buNone/>
            </a:pPr>
            <a:r>
              <a:t/>
            </a:r>
            <a:endParaRPr sz="2000"/>
          </a:p>
        </p:txBody>
      </p:sp>
      <p:pic>
        <p:nvPicPr>
          <p:cNvPr id="349" name="Google Shape;349;p52"/>
          <p:cNvPicPr preferRelativeResize="0"/>
          <p:nvPr/>
        </p:nvPicPr>
        <p:blipFill>
          <a:blip r:embed="rId3">
            <a:alphaModFix/>
          </a:blip>
          <a:stretch>
            <a:fillRect/>
          </a:stretch>
        </p:blipFill>
        <p:spPr>
          <a:xfrm>
            <a:off x="4963168" y="661175"/>
            <a:ext cx="3950632" cy="43001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53"/>
          <p:cNvSpPr txBox="1"/>
          <p:nvPr>
            <p:ph type="title"/>
          </p:nvPr>
        </p:nvSpPr>
        <p:spPr>
          <a:xfrm>
            <a:off x="0" y="0"/>
            <a:ext cx="9144000" cy="572700"/>
          </a:xfrm>
          <a:prstGeom prst="rect">
            <a:avLst/>
          </a:prstGeom>
          <a:solidFill>
            <a:schemeClr val="dk1"/>
          </a:solidFill>
        </p:spPr>
        <p:txBody>
          <a:bodyPr anchorCtr="0" anchor="t" bIns="91425" lIns="91425" spcFirstLastPara="1" rIns="91425" wrap="square" tIns="91425">
            <a:normAutofit/>
          </a:bodyPr>
          <a:lstStyle/>
          <a:p>
            <a:pPr indent="0" lvl="0" marL="0" rtl="0" algn="l">
              <a:spcBef>
                <a:spcPts val="0"/>
              </a:spcBef>
              <a:spcAft>
                <a:spcPts val="0"/>
              </a:spcAft>
              <a:buNone/>
            </a:pPr>
            <a:r>
              <a:rPr b="1" lang="en" sz="2500">
                <a:solidFill>
                  <a:schemeClr val="lt1"/>
                </a:solidFill>
              </a:rPr>
              <a:t>Tour of Microsoft MakeCode</a:t>
            </a:r>
            <a:endParaRPr b="1" sz="2500">
              <a:solidFill>
                <a:schemeClr val="lt1"/>
              </a:solidFill>
            </a:endParaRPr>
          </a:p>
        </p:txBody>
      </p:sp>
      <p:sp>
        <p:nvSpPr>
          <p:cNvPr id="355" name="Google Shape;355;p53"/>
          <p:cNvSpPr txBox="1"/>
          <p:nvPr>
            <p:ph idx="1" type="body"/>
          </p:nvPr>
        </p:nvSpPr>
        <p:spPr>
          <a:xfrm>
            <a:off x="46675" y="1104350"/>
            <a:ext cx="3191400" cy="3363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t>Workspace</a:t>
            </a:r>
            <a:r>
              <a:rPr lang="en" sz="2000"/>
              <a:t> - on the right side of the screen is the Programming Workspace where you will create your program. Programs are constructed by snapping blocks together in this area.</a:t>
            </a:r>
            <a:endParaRPr sz="2000"/>
          </a:p>
          <a:p>
            <a:pPr indent="0" lvl="0" marL="0" rtl="0" algn="l">
              <a:spcBef>
                <a:spcPts val="1200"/>
              </a:spcBef>
              <a:spcAft>
                <a:spcPts val="0"/>
              </a:spcAft>
              <a:buNone/>
            </a:pPr>
            <a:r>
              <a:t/>
            </a:r>
            <a:endParaRPr sz="2000"/>
          </a:p>
          <a:p>
            <a:pPr indent="0" lvl="0" marL="0" rtl="0" algn="l">
              <a:spcBef>
                <a:spcPts val="1200"/>
              </a:spcBef>
              <a:spcAft>
                <a:spcPts val="1200"/>
              </a:spcAft>
              <a:buNone/>
            </a:pPr>
            <a:r>
              <a:t/>
            </a:r>
            <a:endParaRPr sz="2000"/>
          </a:p>
        </p:txBody>
      </p:sp>
      <p:pic>
        <p:nvPicPr>
          <p:cNvPr id="356" name="Google Shape;356;p53"/>
          <p:cNvPicPr preferRelativeResize="0"/>
          <p:nvPr/>
        </p:nvPicPr>
        <p:blipFill>
          <a:blip r:embed="rId3">
            <a:alphaModFix/>
          </a:blip>
          <a:stretch>
            <a:fillRect/>
          </a:stretch>
        </p:blipFill>
        <p:spPr>
          <a:xfrm>
            <a:off x="3238175" y="755800"/>
            <a:ext cx="5905825" cy="403454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0" name="Shape 360"/>
        <p:cNvGrpSpPr/>
        <p:nvPr/>
      </p:nvGrpSpPr>
      <p:grpSpPr>
        <a:xfrm>
          <a:off x="0" y="0"/>
          <a:ext cx="0" cy="0"/>
          <a:chOff x="0" y="0"/>
          <a:chExt cx="0" cy="0"/>
        </a:xfrm>
      </p:grpSpPr>
      <p:sp>
        <p:nvSpPr>
          <p:cNvPr id="361" name="Google Shape;361;p54"/>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Let’s Get Used to the Micro:bit and MakeCode</a:t>
            </a:r>
            <a:endParaRPr/>
          </a:p>
        </p:txBody>
      </p:sp>
      <p:sp>
        <p:nvSpPr>
          <p:cNvPr id="362" name="Google Shape;362;p54"/>
          <p:cNvSpPr txBox="1"/>
          <p:nvPr/>
        </p:nvSpPr>
        <p:spPr>
          <a:xfrm>
            <a:off x="261375" y="639200"/>
            <a:ext cx="85674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Lato"/>
                <a:ea typeface="Lato"/>
                <a:cs typeface="Lato"/>
                <a:sym typeface="Lato"/>
              </a:rPr>
              <a:t>Let’s p</a:t>
            </a:r>
            <a:r>
              <a:rPr lang="en" sz="2000">
                <a:solidFill>
                  <a:schemeClr val="dk1"/>
                </a:solidFill>
                <a:latin typeface="Lato"/>
                <a:ea typeface="Lato"/>
                <a:cs typeface="Lato"/>
                <a:sym typeface="Lato"/>
              </a:rPr>
              <a:t>lay with the microbit to get a sense for the logic, menus and control. </a:t>
            </a:r>
            <a:endParaRPr sz="2000">
              <a:solidFill>
                <a:schemeClr val="dk1"/>
              </a:solidFill>
              <a:latin typeface="Lato"/>
              <a:ea typeface="Lato"/>
              <a:cs typeface="Lato"/>
              <a:sym typeface="Lato"/>
            </a:endParaRPr>
          </a:p>
          <a:p>
            <a:pPr indent="0" lvl="0" marL="0" rtl="0" algn="l">
              <a:spcBef>
                <a:spcPts val="0"/>
              </a:spcBef>
              <a:spcAft>
                <a:spcPts val="0"/>
              </a:spcAft>
              <a:buNone/>
            </a:pPr>
            <a:r>
              <a:t/>
            </a:r>
            <a:endParaRPr sz="2000">
              <a:solidFill>
                <a:schemeClr val="dk1"/>
              </a:solidFill>
              <a:latin typeface="Lato"/>
              <a:ea typeface="Lato"/>
              <a:cs typeface="Lato"/>
              <a:sym typeface="Lato"/>
            </a:endParaRPr>
          </a:p>
          <a:p>
            <a:pPr indent="0" lvl="0" marL="0" rtl="0" algn="l">
              <a:spcBef>
                <a:spcPts val="0"/>
              </a:spcBef>
              <a:spcAft>
                <a:spcPts val="0"/>
              </a:spcAft>
              <a:buNone/>
            </a:pPr>
            <a:r>
              <a:rPr lang="en" sz="2000">
                <a:solidFill>
                  <a:schemeClr val="dk1"/>
                </a:solidFill>
                <a:latin typeface="Lato"/>
                <a:ea typeface="Lato"/>
                <a:cs typeface="Lato"/>
                <a:sym typeface="Lato"/>
              </a:rPr>
              <a:t>Try one of the following tutorials to get used to the microbit. </a:t>
            </a:r>
            <a:endParaRPr sz="2000">
              <a:solidFill>
                <a:schemeClr val="dk1"/>
              </a:solidFill>
              <a:latin typeface="Lato"/>
              <a:ea typeface="Lato"/>
              <a:cs typeface="Lato"/>
              <a:sym typeface="Lato"/>
            </a:endParaRPr>
          </a:p>
          <a:p>
            <a:pPr indent="0" lvl="0" marL="0" rtl="0" algn="l">
              <a:spcBef>
                <a:spcPts val="0"/>
              </a:spcBef>
              <a:spcAft>
                <a:spcPts val="0"/>
              </a:spcAft>
              <a:buNone/>
            </a:pPr>
            <a:r>
              <a:t/>
            </a:r>
            <a:endParaRPr sz="2000">
              <a:solidFill>
                <a:schemeClr val="dk1"/>
              </a:solidFill>
              <a:latin typeface="Lato"/>
              <a:ea typeface="Lato"/>
              <a:cs typeface="Lato"/>
              <a:sym typeface="Lato"/>
            </a:endParaRPr>
          </a:p>
          <a:p>
            <a:pPr indent="0" lvl="0" marL="0" rtl="0" algn="l">
              <a:spcBef>
                <a:spcPts val="0"/>
              </a:spcBef>
              <a:spcAft>
                <a:spcPts val="0"/>
              </a:spcAft>
              <a:buNone/>
            </a:pPr>
            <a:r>
              <a:rPr lang="en" sz="2000">
                <a:solidFill>
                  <a:schemeClr val="dk1"/>
                </a:solidFill>
                <a:latin typeface="Lato"/>
                <a:ea typeface="Lato"/>
                <a:cs typeface="Lato"/>
                <a:sym typeface="Lato"/>
              </a:rPr>
              <a:t>Once you have done at least two tutorials, you can start experimenting.</a:t>
            </a:r>
            <a:endParaRPr sz="2000">
              <a:solidFill>
                <a:schemeClr val="dk1"/>
              </a:solidFill>
              <a:latin typeface="Lato"/>
              <a:ea typeface="Lato"/>
              <a:cs typeface="Lato"/>
              <a:sym typeface="Lato"/>
            </a:endParaRPr>
          </a:p>
        </p:txBody>
      </p:sp>
      <p:pic>
        <p:nvPicPr>
          <p:cNvPr id="363" name="Google Shape;363;p54"/>
          <p:cNvPicPr preferRelativeResize="0"/>
          <p:nvPr/>
        </p:nvPicPr>
        <p:blipFill>
          <a:blip r:embed="rId3">
            <a:alphaModFix/>
          </a:blip>
          <a:stretch>
            <a:fillRect/>
          </a:stretch>
        </p:blipFill>
        <p:spPr>
          <a:xfrm>
            <a:off x="152400" y="2721100"/>
            <a:ext cx="8839204" cy="1735039"/>
          </a:xfrm>
          <a:prstGeom prst="rect">
            <a:avLst/>
          </a:prstGeom>
          <a:noFill/>
          <a:ln>
            <a:noFill/>
          </a:ln>
        </p:spPr>
      </p:pic>
      <p:cxnSp>
        <p:nvCxnSpPr>
          <p:cNvPr id="364" name="Google Shape;364;p54"/>
          <p:cNvCxnSpPr/>
          <p:nvPr/>
        </p:nvCxnSpPr>
        <p:spPr>
          <a:xfrm rot="10800000">
            <a:off x="840125" y="4197300"/>
            <a:ext cx="0" cy="905400"/>
          </a:xfrm>
          <a:prstGeom prst="straightConnector1">
            <a:avLst/>
          </a:prstGeom>
          <a:noFill/>
          <a:ln cap="flat" cmpd="sng" w="76200">
            <a:solidFill>
              <a:srgbClr val="FF0000"/>
            </a:solidFill>
            <a:prstDash val="solid"/>
            <a:round/>
            <a:headEnd len="med" w="med" type="none"/>
            <a:tailEnd len="med" w="med" type="triangle"/>
          </a:ln>
        </p:spPr>
      </p:cxnSp>
      <p:cxnSp>
        <p:nvCxnSpPr>
          <p:cNvPr id="365" name="Google Shape;365;p54"/>
          <p:cNvCxnSpPr/>
          <p:nvPr/>
        </p:nvCxnSpPr>
        <p:spPr>
          <a:xfrm rot="10800000">
            <a:off x="4670450" y="4197300"/>
            <a:ext cx="0" cy="905400"/>
          </a:xfrm>
          <a:prstGeom prst="straightConnector1">
            <a:avLst/>
          </a:prstGeom>
          <a:noFill/>
          <a:ln cap="flat" cmpd="sng" w="76200">
            <a:solidFill>
              <a:srgbClr val="FF0000"/>
            </a:solidFill>
            <a:prstDash val="solid"/>
            <a:round/>
            <a:headEnd len="med" w="med" type="none"/>
            <a:tailEnd len="med" w="med" type="triangle"/>
          </a:ln>
        </p:spPr>
      </p:cxnSp>
      <p:sp>
        <p:nvSpPr>
          <p:cNvPr id="366" name="Google Shape;366;p54"/>
          <p:cNvSpPr txBox="1"/>
          <p:nvPr/>
        </p:nvSpPr>
        <p:spPr>
          <a:xfrm>
            <a:off x="1144925" y="4566200"/>
            <a:ext cx="3203700" cy="48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2"/>
                </a:solidFill>
              </a:rPr>
              <a:t>Select “Blocks” for the tutorial type</a:t>
            </a:r>
            <a:endParaRPr sz="1500">
              <a:solidFill>
                <a:schemeClr val="dk2"/>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0" name="Shape 370"/>
        <p:cNvGrpSpPr/>
        <p:nvPr/>
      </p:nvGrpSpPr>
      <p:grpSpPr>
        <a:xfrm>
          <a:off x="0" y="0"/>
          <a:ext cx="0" cy="0"/>
          <a:chOff x="0" y="0"/>
          <a:chExt cx="0" cy="0"/>
        </a:xfrm>
      </p:grpSpPr>
      <p:sp>
        <p:nvSpPr>
          <p:cNvPr id="371" name="Google Shape;371;p55"/>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Code</a:t>
            </a:r>
            <a:r>
              <a:rPr lang="en"/>
              <a:t> and Play</a:t>
            </a:r>
            <a:endParaRPr/>
          </a:p>
        </p:txBody>
      </p:sp>
      <p:pic>
        <p:nvPicPr>
          <p:cNvPr descr="🍁 AUTUMN 10 Minute FALL Timer with Relaxing Music and Forest Ambiance with Alarm at end.&#10;The 10 Minute Countdown Timer can be used by teachers, kids, schools in classroom, kindergarten, home, office.&#10;Calming 10 Min Timer is perfect to Study, Relax, Break, Meditate, Nap, admire.&#10;&#10;#10minutefalltimer #10minutetimer #10minuteautumntimer" id="372" name="Google Shape;372;p55" title="10 Minute FALL TIMER with RELAXING MUSIC and AUTUMN Ambiance 🍂">
            <a:hlinkClick r:id="rId3"/>
          </p:cNvPr>
          <p:cNvPicPr preferRelativeResize="0"/>
          <p:nvPr/>
        </p:nvPicPr>
        <p:blipFill>
          <a:blip r:embed="rId4">
            <a:alphaModFix/>
          </a:blip>
          <a:stretch>
            <a:fillRect/>
          </a:stretch>
        </p:blipFill>
        <p:spPr>
          <a:xfrm>
            <a:off x="2224750" y="1005150"/>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1000"/>
                                        <p:tgtEl>
                                          <p:spTgt spid="3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6" name="Shape 376"/>
        <p:cNvGrpSpPr/>
        <p:nvPr/>
      </p:nvGrpSpPr>
      <p:grpSpPr>
        <a:xfrm>
          <a:off x="0" y="0"/>
          <a:ext cx="0" cy="0"/>
          <a:chOff x="0" y="0"/>
          <a:chExt cx="0" cy="0"/>
        </a:xfrm>
      </p:grpSpPr>
      <p:sp>
        <p:nvSpPr>
          <p:cNvPr id="377" name="Google Shape;377;p56"/>
          <p:cNvSpPr txBox="1"/>
          <p:nvPr>
            <p:ph type="title"/>
          </p:nvPr>
        </p:nvSpPr>
        <p:spPr>
          <a:xfrm>
            <a:off x="0" y="0"/>
            <a:ext cx="914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020"/>
              <a:t>How Did the Coding Go?</a:t>
            </a:r>
            <a:endParaRPr b="1" sz="3020"/>
          </a:p>
        </p:txBody>
      </p:sp>
      <p:sp>
        <p:nvSpPr>
          <p:cNvPr id="378" name="Google Shape;378;p56"/>
          <p:cNvSpPr txBox="1"/>
          <p:nvPr/>
        </p:nvSpPr>
        <p:spPr>
          <a:xfrm>
            <a:off x="871350" y="678900"/>
            <a:ext cx="7401300" cy="4448400"/>
          </a:xfrm>
          <a:prstGeom prst="rect">
            <a:avLst/>
          </a:prstGeom>
          <a:noFill/>
          <a:ln>
            <a:noFill/>
          </a:ln>
        </p:spPr>
        <p:txBody>
          <a:bodyPr anchorCtr="0" anchor="t" bIns="91425" lIns="91425" spcFirstLastPara="1" rIns="91425" wrap="square" tIns="91425">
            <a:spAutoFit/>
          </a:bodyPr>
          <a:lstStyle/>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were you able to make the Micro:bit do?</a:t>
            </a:r>
            <a:endParaRPr sz="2600">
              <a:solidFill>
                <a:schemeClr val="dk1"/>
              </a:solidFill>
              <a:latin typeface="Lato"/>
              <a:ea typeface="Lato"/>
              <a:cs typeface="Lato"/>
              <a:sym typeface="Lato"/>
            </a:endParaRPr>
          </a:p>
          <a:p>
            <a:pPr indent="-393700" lvl="1" marL="9144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would you have liked to add on?</a:t>
            </a:r>
            <a:endParaRPr sz="26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did you find </a:t>
            </a:r>
            <a:r>
              <a:rPr b="1" lang="en" sz="2600">
                <a:solidFill>
                  <a:schemeClr val="dk1"/>
                </a:solidFill>
                <a:latin typeface="Lato"/>
                <a:ea typeface="Lato"/>
                <a:cs typeface="Lato"/>
                <a:sym typeface="Lato"/>
              </a:rPr>
              <a:t>interesting </a:t>
            </a:r>
            <a:r>
              <a:rPr lang="en" sz="2600">
                <a:solidFill>
                  <a:schemeClr val="dk1"/>
                </a:solidFill>
                <a:latin typeface="Lato"/>
                <a:ea typeface="Lato"/>
                <a:cs typeface="Lato"/>
                <a:sym typeface="Lato"/>
              </a:rPr>
              <a:t>about doing your first program?</a:t>
            </a:r>
            <a:endParaRPr sz="26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did you find </a:t>
            </a:r>
            <a:r>
              <a:rPr b="1" lang="en" sz="2600">
                <a:solidFill>
                  <a:schemeClr val="dk1"/>
                </a:solidFill>
                <a:latin typeface="Lato"/>
                <a:ea typeface="Lato"/>
                <a:cs typeface="Lato"/>
                <a:sym typeface="Lato"/>
              </a:rPr>
              <a:t>difficult</a:t>
            </a:r>
            <a:r>
              <a:rPr lang="en" sz="2600">
                <a:solidFill>
                  <a:schemeClr val="dk1"/>
                </a:solidFill>
                <a:latin typeface="Lato"/>
                <a:ea typeface="Lato"/>
                <a:cs typeface="Lato"/>
                <a:sym typeface="Lato"/>
              </a:rPr>
              <a:t> about doing your first program?</a:t>
            </a:r>
            <a:endParaRPr sz="26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did you do when you got stuck?</a:t>
            </a:r>
            <a:endParaRPr sz="2600">
              <a:solidFill>
                <a:schemeClr val="dk1"/>
              </a:solidFill>
              <a:latin typeface="Lato"/>
              <a:ea typeface="Lato"/>
              <a:cs typeface="Lato"/>
              <a:sym typeface="Lato"/>
            </a:endParaRPr>
          </a:p>
          <a:p>
            <a:pPr indent="-393700" lvl="1" marL="9144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How did you get unstuck?</a:t>
            </a:r>
            <a:endParaRPr sz="2600">
              <a:solidFill>
                <a:schemeClr val="dk1"/>
              </a:solidFill>
              <a:latin typeface="Lato"/>
              <a:ea typeface="Lato"/>
              <a:cs typeface="Lato"/>
              <a:sym typeface="La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30"/>
          <p:cNvSpPr txBox="1"/>
          <p:nvPr>
            <p:ph idx="1" type="body"/>
          </p:nvPr>
        </p:nvSpPr>
        <p:spPr>
          <a:xfrm>
            <a:off x="-125" y="0"/>
            <a:ext cx="9144000" cy="51435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b="1" lang="en" sz="2000"/>
              <a:t>Conductors</a:t>
            </a:r>
            <a:endParaRPr b="1" sz="2000"/>
          </a:p>
          <a:p>
            <a:pPr indent="0" lvl="0" marL="0" rtl="0" algn="l">
              <a:spcBef>
                <a:spcPts val="1200"/>
              </a:spcBef>
              <a:spcAft>
                <a:spcPts val="0"/>
              </a:spcAft>
              <a:buNone/>
            </a:pPr>
            <a:r>
              <a:rPr lang="en" sz="2000"/>
              <a:t>It doesn’t matter how hard you polish a metal tap, it _______________ builds up a static charge because metals are electrical _____________________ .</a:t>
            </a:r>
            <a:endParaRPr sz="2000"/>
          </a:p>
          <a:p>
            <a:pPr indent="0" lvl="0" marL="0" rtl="0" algn="l">
              <a:spcBef>
                <a:spcPts val="1200"/>
              </a:spcBef>
              <a:spcAft>
                <a:spcPts val="0"/>
              </a:spcAft>
              <a:buNone/>
            </a:pPr>
            <a:r>
              <a:rPr lang="en" sz="2000"/>
              <a:t>An electrical conductor is a substance that ________________ allow electrons to move freely from one atom to another. This means that electrons are able to move ____________ through a substance that is a conductor. So the electrons that are transferred to a metal tap are conducted along the metal tap to the metal water pipes where they transfer to the _________________. Electrical conductors are used in electrical ______________ for appliances so that electricity can be quickly transmitted.</a:t>
            </a:r>
            <a:endParaRPr sz="2000"/>
          </a:p>
          <a:p>
            <a:pPr indent="0" lvl="0" marL="0" rtl="0" algn="l">
              <a:spcBef>
                <a:spcPts val="1200"/>
              </a:spcBef>
              <a:spcAft>
                <a:spcPts val="1200"/>
              </a:spcAft>
              <a:buNone/>
            </a:pPr>
            <a:r>
              <a:rPr lang="en" sz="2000"/>
              <a:t>List 3 good conductors: _____________, ______________, _______________</a:t>
            </a:r>
            <a:endParaRPr sz="2000"/>
          </a:p>
        </p:txBody>
      </p:sp>
      <p:sp>
        <p:nvSpPr>
          <p:cNvPr id="150" name="Google Shape;150;p30"/>
          <p:cNvSpPr txBox="1"/>
          <p:nvPr/>
        </p:nvSpPr>
        <p:spPr>
          <a:xfrm>
            <a:off x="6226000" y="4507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never</a:t>
            </a:r>
            <a:endParaRPr sz="2200">
              <a:solidFill>
                <a:srgbClr val="FF0000"/>
              </a:solidFill>
            </a:endParaRPr>
          </a:p>
        </p:txBody>
      </p:sp>
      <p:sp>
        <p:nvSpPr>
          <p:cNvPr id="151" name="Google Shape;151;p30"/>
          <p:cNvSpPr txBox="1"/>
          <p:nvPr/>
        </p:nvSpPr>
        <p:spPr>
          <a:xfrm>
            <a:off x="6149800" y="831750"/>
            <a:ext cx="17478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conductors</a:t>
            </a:r>
            <a:endParaRPr sz="2200">
              <a:solidFill>
                <a:srgbClr val="FF0000"/>
              </a:solidFill>
            </a:endParaRPr>
          </a:p>
        </p:txBody>
      </p:sp>
      <p:sp>
        <p:nvSpPr>
          <p:cNvPr id="152" name="Google Shape;152;p30"/>
          <p:cNvSpPr txBox="1"/>
          <p:nvPr/>
        </p:nvSpPr>
        <p:spPr>
          <a:xfrm>
            <a:off x="5235400" y="13243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will</a:t>
            </a:r>
            <a:endParaRPr sz="2200">
              <a:solidFill>
                <a:srgbClr val="FF0000"/>
              </a:solidFill>
            </a:endParaRPr>
          </a:p>
        </p:txBody>
      </p:sp>
      <p:sp>
        <p:nvSpPr>
          <p:cNvPr id="153" name="Google Shape;153;p30"/>
          <p:cNvSpPr txBox="1"/>
          <p:nvPr/>
        </p:nvSpPr>
        <p:spPr>
          <a:xfrm>
            <a:off x="1010925" y="20485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freely</a:t>
            </a:r>
            <a:endParaRPr sz="2200">
              <a:solidFill>
                <a:srgbClr val="FF0000"/>
              </a:solidFill>
            </a:endParaRPr>
          </a:p>
        </p:txBody>
      </p:sp>
      <p:sp>
        <p:nvSpPr>
          <p:cNvPr id="154" name="Google Shape;154;p30"/>
          <p:cNvSpPr txBox="1"/>
          <p:nvPr/>
        </p:nvSpPr>
        <p:spPr>
          <a:xfrm>
            <a:off x="5235400" y="27367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ground</a:t>
            </a:r>
            <a:endParaRPr sz="2200">
              <a:solidFill>
                <a:srgbClr val="FF0000"/>
              </a:solidFill>
            </a:endParaRPr>
          </a:p>
        </p:txBody>
      </p:sp>
      <p:sp>
        <p:nvSpPr>
          <p:cNvPr id="155" name="Google Shape;155;p30"/>
          <p:cNvSpPr txBox="1"/>
          <p:nvPr/>
        </p:nvSpPr>
        <p:spPr>
          <a:xfrm>
            <a:off x="4168600" y="307810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wires</a:t>
            </a:r>
            <a:endParaRPr sz="2200">
              <a:solidFill>
                <a:srgbClr val="FF0000"/>
              </a:solidFill>
            </a:endParaRPr>
          </a:p>
        </p:txBody>
      </p:sp>
      <p:sp>
        <p:nvSpPr>
          <p:cNvPr id="156" name="Google Shape;156;p30"/>
          <p:cNvSpPr txBox="1"/>
          <p:nvPr/>
        </p:nvSpPr>
        <p:spPr>
          <a:xfrm>
            <a:off x="2873200" y="39559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aluminum</a:t>
            </a:r>
            <a:endParaRPr sz="2200">
              <a:solidFill>
                <a:srgbClr val="FF0000"/>
              </a:solidFill>
            </a:endParaRPr>
          </a:p>
        </p:txBody>
      </p:sp>
      <p:sp>
        <p:nvSpPr>
          <p:cNvPr id="157" name="Google Shape;157;p30"/>
          <p:cNvSpPr txBox="1"/>
          <p:nvPr/>
        </p:nvSpPr>
        <p:spPr>
          <a:xfrm>
            <a:off x="4930600" y="39559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gold</a:t>
            </a:r>
            <a:endParaRPr sz="2200">
              <a:solidFill>
                <a:srgbClr val="FF0000"/>
              </a:solidFill>
            </a:endParaRPr>
          </a:p>
        </p:txBody>
      </p:sp>
      <p:sp>
        <p:nvSpPr>
          <p:cNvPr id="158" name="Google Shape;158;p30"/>
          <p:cNvSpPr txBox="1"/>
          <p:nvPr/>
        </p:nvSpPr>
        <p:spPr>
          <a:xfrm>
            <a:off x="7140400" y="39559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copper</a:t>
            </a:r>
            <a:endParaRPr sz="220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1000"/>
                                        <p:tgtEl>
                                          <p:spTgt spid="1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1"/>
                                        </p:tgtEl>
                                        <p:attrNameLst>
                                          <p:attrName>style.visibility</p:attrName>
                                        </p:attrNameLst>
                                      </p:cBhvr>
                                      <p:to>
                                        <p:strVal val="visible"/>
                                      </p:to>
                                    </p:set>
                                    <p:animEffect filter="fade" transition="in">
                                      <p:cBhvr>
                                        <p:cTn dur="1000"/>
                                        <p:tgtEl>
                                          <p:spTgt spid="1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1000"/>
                                        <p:tgtEl>
                                          <p:spTgt spid="1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gtEl>
                                        <p:attrNameLst>
                                          <p:attrName>style.visibility</p:attrName>
                                        </p:attrNameLst>
                                      </p:cBhvr>
                                      <p:to>
                                        <p:strVal val="visible"/>
                                      </p:to>
                                    </p:set>
                                    <p:animEffect filter="fade" transition="in">
                                      <p:cBhvr>
                                        <p:cTn dur="1000"/>
                                        <p:tgtEl>
                                          <p:spTgt spid="1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1000"/>
                                        <p:tgtEl>
                                          <p:spTgt spid="1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1000"/>
                                        <p:tgtEl>
                                          <p:spTgt spid="1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1000"/>
                                        <p:tgtEl>
                                          <p:spTgt spid="156"/>
                                        </p:tgtEl>
                                      </p:cBhvr>
                                    </p:animEffect>
                                  </p:childTnLst>
                                </p:cTn>
                              </p:par>
                              <p:par>
                                <p:cTn fill="hold" nodeType="with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1000"/>
                                        <p:tgtEl>
                                          <p:spTgt spid="157"/>
                                        </p:tgtEl>
                                      </p:cBhvr>
                                    </p:animEffect>
                                  </p:childTnLst>
                                </p:cTn>
                              </p:par>
                              <p:par>
                                <p:cTn fill="hold" nodeType="with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1000"/>
                                        <p:tgtEl>
                                          <p:spTgt spid="1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2" name="Shape 382"/>
        <p:cNvGrpSpPr/>
        <p:nvPr/>
      </p:nvGrpSpPr>
      <p:grpSpPr>
        <a:xfrm>
          <a:off x="0" y="0"/>
          <a:ext cx="0" cy="0"/>
          <a:chOff x="0" y="0"/>
          <a:chExt cx="0" cy="0"/>
        </a:xfrm>
      </p:grpSpPr>
      <p:sp>
        <p:nvSpPr>
          <p:cNvPr id="383" name="Google Shape;383;p57"/>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Taking Your Program into the Real World</a:t>
            </a:r>
            <a:endParaRPr/>
          </a:p>
        </p:txBody>
      </p:sp>
      <p:sp>
        <p:nvSpPr>
          <p:cNvPr id="384" name="Google Shape;384;p57"/>
          <p:cNvSpPr txBox="1"/>
          <p:nvPr/>
        </p:nvSpPr>
        <p:spPr>
          <a:xfrm>
            <a:off x="457400" y="746800"/>
            <a:ext cx="83814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latin typeface="Lato"/>
                <a:ea typeface="Lato"/>
                <a:cs typeface="Lato"/>
                <a:sym typeface="Lato"/>
              </a:rPr>
              <a:t>Next we will want to unhook our microbit from the computer. </a:t>
            </a:r>
            <a:endParaRPr sz="2000">
              <a:solidFill>
                <a:schemeClr val="dk1"/>
              </a:solidFill>
              <a:latin typeface="Lato"/>
              <a:ea typeface="Lato"/>
              <a:cs typeface="Lato"/>
              <a:sym typeface="Lato"/>
            </a:endParaRPr>
          </a:p>
          <a:p>
            <a:pPr indent="0" lvl="0" marL="0" rtl="0" algn="l">
              <a:spcBef>
                <a:spcPts val="0"/>
              </a:spcBef>
              <a:spcAft>
                <a:spcPts val="0"/>
              </a:spcAft>
              <a:buNone/>
            </a:pPr>
            <a:r>
              <a:t/>
            </a:r>
            <a:endParaRPr sz="2000">
              <a:solidFill>
                <a:schemeClr val="dk1"/>
              </a:solidFill>
              <a:latin typeface="Lato"/>
              <a:ea typeface="Lato"/>
              <a:cs typeface="Lato"/>
              <a:sym typeface="Lato"/>
            </a:endParaRPr>
          </a:p>
          <a:p>
            <a:pPr indent="0" lvl="0" marL="0" rtl="0" algn="l">
              <a:spcBef>
                <a:spcPts val="0"/>
              </a:spcBef>
              <a:spcAft>
                <a:spcPts val="0"/>
              </a:spcAft>
              <a:buNone/>
            </a:pPr>
            <a:r>
              <a:rPr lang="en" sz="2000">
                <a:solidFill>
                  <a:schemeClr val="dk1"/>
                </a:solidFill>
                <a:latin typeface="Lato"/>
                <a:ea typeface="Lato"/>
                <a:cs typeface="Lato"/>
                <a:sym typeface="Lato"/>
              </a:rPr>
              <a:t>To do this we will need to take our code with us!  </a:t>
            </a:r>
            <a:r>
              <a:rPr lang="en" sz="2000" u="sng">
                <a:solidFill>
                  <a:schemeClr val="dk1"/>
                </a:solidFill>
                <a:latin typeface="Lato"/>
                <a:ea typeface="Lato"/>
                <a:cs typeface="Lato"/>
                <a:sym typeface="Lato"/>
                <a:hlinkClick r:id="rId3">
                  <a:extLst>
                    <a:ext uri="{A12FA001-AC4F-418D-AE19-62706E023703}">
                      <ahyp:hlinkClr val="tx"/>
                    </a:ext>
                  </a:extLst>
                </a:hlinkClick>
              </a:rPr>
              <a:t>Here is how to do that</a:t>
            </a:r>
            <a:r>
              <a:rPr lang="en" sz="2000">
                <a:solidFill>
                  <a:schemeClr val="dk1"/>
                </a:solidFill>
                <a:latin typeface="Lato"/>
                <a:ea typeface="Lato"/>
                <a:cs typeface="Lato"/>
                <a:sym typeface="Lato"/>
              </a:rPr>
              <a:t>.</a:t>
            </a:r>
            <a:endParaRPr sz="2000">
              <a:solidFill>
                <a:schemeClr val="dk1"/>
              </a:solidFill>
              <a:latin typeface="Lato"/>
              <a:ea typeface="Lato"/>
              <a:cs typeface="Lato"/>
              <a:sym typeface="Lato"/>
            </a:endParaRPr>
          </a:p>
          <a:p>
            <a:pPr indent="0" lvl="0" marL="0" rtl="0" algn="l">
              <a:spcBef>
                <a:spcPts val="0"/>
              </a:spcBef>
              <a:spcAft>
                <a:spcPts val="0"/>
              </a:spcAft>
              <a:buNone/>
            </a:pPr>
            <a:r>
              <a:t/>
            </a:r>
            <a:endParaRPr sz="2000">
              <a:solidFill>
                <a:schemeClr val="dk1"/>
              </a:solidFill>
              <a:latin typeface="Lato"/>
              <a:ea typeface="Lato"/>
              <a:cs typeface="Lato"/>
              <a:sym typeface="Lato"/>
            </a:endParaRPr>
          </a:p>
          <a:p>
            <a:pPr indent="0" lvl="0" marL="0" rtl="0" algn="l">
              <a:spcBef>
                <a:spcPts val="0"/>
              </a:spcBef>
              <a:spcAft>
                <a:spcPts val="0"/>
              </a:spcAft>
              <a:buNone/>
            </a:pPr>
            <a:r>
              <a:t/>
            </a:r>
            <a:endParaRPr sz="2000">
              <a:solidFill>
                <a:schemeClr val="dk1"/>
              </a:solidFill>
              <a:latin typeface="Lato"/>
              <a:ea typeface="Lato"/>
              <a:cs typeface="Lato"/>
              <a:sym typeface="Lato"/>
            </a:endParaRPr>
          </a:p>
        </p:txBody>
      </p:sp>
      <p:pic>
        <p:nvPicPr>
          <p:cNvPr descr="Find out how to flash your program onto a BBC micro:bit. Find out more at https://www.microbit.org/get-started/first-steps/set-up/" id="385" name="Google Shape;385;p57" title="Transferring your program to the BBC micro:bit">
            <a:hlinkClick r:id="rId4"/>
          </p:cNvPr>
          <p:cNvPicPr preferRelativeResize="0"/>
          <p:nvPr/>
        </p:nvPicPr>
        <p:blipFill>
          <a:blip r:embed="rId5">
            <a:alphaModFix/>
          </a:blip>
          <a:stretch>
            <a:fillRect/>
          </a:stretch>
        </p:blipFill>
        <p:spPr>
          <a:xfrm>
            <a:off x="1087650" y="1905550"/>
            <a:ext cx="4220525" cy="3165400"/>
          </a:xfrm>
          <a:prstGeom prst="rect">
            <a:avLst/>
          </a:prstGeom>
          <a:noFill/>
          <a:ln>
            <a:noFill/>
          </a:ln>
        </p:spPr>
      </p:pic>
      <p:sp>
        <p:nvSpPr>
          <p:cNvPr id="386" name="Google Shape;386;p57"/>
          <p:cNvSpPr txBox="1"/>
          <p:nvPr/>
        </p:nvSpPr>
        <p:spPr>
          <a:xfrm>
            <a:off x="5629775" y="2318400"/>
            <a:ext cx="30996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OR pair your micro:bit to your computer using Bluetooth and download directly!</a:t>
            </a:r>
            <a:endParaRPr sz="2000">
              <a:solidFill>
                <a:schemeClr val="dk1"/>
              </a:solidFill>
            </a:endParaRPr>
          </a:p>
          <a:p>
            <a:pPr indent="0" lvl="0" marL="0" rtl="0" algn="l">
              <a:spcBef>
                <a:spcPts val="0"/>
              </a:spcBef>
              <a:spcAft>
                <a:spcPts val="0"/>
              </a:spcAft>
              <a:buNone/>
            </a:pPr>
            <a:r>
              <a:rPr lang="en" sz="2000" u="sng">
                <a:solidFill>
                  <a:schemeClr val="dk1"/>
                </a:solidFill>
                <a:hlinkClick r:id="rId6">
                  <a:extLst>
                    <a:ext uri="{A12FA001-AC4F-418D-AE19-62706E023703}">
                      <ahyp:hlinkClr val="tx"/>
                    </a:ext>
                  </a:extLst>
                </a:hlinkClick>
              </a:rPr>
              <a:t>https://makecode.microbit.org/v0/reference/bluetooth/bluetooth-pairing</a:t>
            </a:r>
            <a:r>
              <a:rPr lang="en" sz="2000">
                <a:solidFill>
                  <a:schemeClr val="dk1"/>
                </a:solidFill>
              </a:rPr>
              <a:t> </a:t>
            </a:r>
            <a:endParaRPr sz="20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1000"/>
                                        <p:tgtEl>
                                          <p:spTgt spid="3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0" name="Shape 390"/>
        <p:cNvGrpSpPr/>
        <p:nvPr/>
      </p:nvGrpSpPr>
      <p:grpSpPr>
        <a:xfrm>
          <a:off x="0" y="0"/>
          <a:ext cx="0" cy="0"/>
          <a:chOff x="0" y="0"/>
          <a:chExt cx="0" cy="0"/>
        </a:xfrm>
      </p:grpSpPr>
      <p:sp>
        <p:nvSpPr>
          <p:cNvPr id="391" name="Google Shape;391;p58"/>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Plug in the microbit</a:t>
            </a:r>
            <a:endParaRPr/>
          </a:p>
        </p:txBody>
      </p:sp>
      <p:pic>
        <p:nvPicPr>
          <p:cNvPr id="392" name="Google Shape;392;p58"/>
          <p:cNvPicPr preferRelativeResize="0"/>
          <p:nvPr/>
        </p:nvPicPr>
        <p:blipFill>
          <a:blip r:embed="rId3">
            <a:alphaModFix/>
          </a:blip>
          <a:stretch>
            <a:fillRect/>
          </a:stretch>
        </p:blipFill>
        <p:spPr>
          <a:xfrm>
            <a:off x="1804675" y="1387875"/>
            <a:ext cx="5715000" cy="2486025"/>
          </a:xfrm>
          <a:prstGeom prst="rect">
            <a:avLst/>
          </a:prstGeom>
          <a:noFill/>
          <a:ln cap="flat" cmpd="sng" w="38100">
            <a:solidFill>
              <a:srgbClr val="38761D"/>
            </a:solidFill>
            <a:prstDash val="solid"/>
            <a:round/>
            <a:headEnd len="sm" w="sm" type="none"/>
            <a:tailEnd len="sm" w="sm" type="none"/>
          </a:ln>
        </p:spPr>
      </p:pic>
      <p:sp>
        <p:nvSpPr>
          <p:cNvPr id="393" name="Google Shape;393;p58"/>
          <p:cNvSpPr txBox="1"/>
          <p:nvPr/>
        </p:nvSpPr>
        <p:spPr>
          <a:xfrm>
            <a:off x="301800" y="4447700"/>
            <a:ext cx="8540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***If your computer does not have a USB port, you will need an adapter</a:t>
            </a:r>
            <a:endParaRPr sz="20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7" name="Shape 397"/>
        <p:cNvGrpSpPr/>
        <p:nvPr/>
      </p:nvGrpSpPr>
      <p:grpSpPr>
        <a:xfrm>
          <a:off x="0" y="0"/>
          <a:ext cx="0" cy="0"/>
          <a:chOff x="0" y="0"/>
          <a:chExt cx="0" cy="0"/>
        </a:xfrm>
      </p:grpSpPr>
      <p:sp>
        <p:nvSpPr>
          <p:cNvPr id="398" name="Google Shape;398;p59"/>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Downloading Code</a:t>
            </a:r>
            <a:endParaRPr/>
          </a:p>
        </p:txBody>
      </p:sp>
      <p:pic>
        <p:nvPicPr>
          <p:cNvPr descr="How to flash programs directly from the Microsoft MakeCode editor to your BBC micro:bit.&#10;See https://www.microbit.org/get-started/first-steps/set-up/ for more details." id="399" name="Google Shape;399;p59" title="Direct flashing from MakeCode to micro:bit">
            <a:hlinkClick r:id="rId3"/>
          </p:cNvPr>
          <p:cNvPicPr preferRelativeResize="0"/>
          <p:nvPr/>
        </p:nvPicPr>
        <p:blipFill>
          <a:blip r:embed="rId4">
            <a:alphaModFix/>
          </a:blip>
          <a:stretch>
            <a:fillRect/>
          </a:stretch>
        </p:blipFill>
        <p:spPr>
          <a:xfrm>
            <a:off x="92300" y="650400"/>
            <a:ext cx="4572000" cy="3429000"/>
          </a:xfrm>
          <a:prstGeom prst="rect">
            <a:avLst/>
          </a:prstGeom>
          <a:noFill/>
          <a:ln cap="flat" cmpd="sng" w="28575">
            <a:solidFill>
              <a:srgbClr val="93C47D"/>
            </a:solidFill>
            <a:prstDash val="solid"/>
            <a:round/>
            <a:headEnd len="sm" w="sm" type="none"/>
            <a:tailEnd len="sm" w="sm" type="none"/>
          </a:ln>
        </p:spPr>
      </p:pic>
      <p:pic>
        <p:nvPicPr>
          <p:cNvPr id="400" name="Google Shape;400;p59"/>
          <p:cNvPicPr preferRelativeResize="0"/>
          <p:nvPr/>
        </p:nvPicPr>
        <p:blipFill rotWithShape="1">
          <a:blip r:embed="rId5">
            <a:alphaModFix/>
          </a:blip>
          <a:srcRect b="0" l="0" r="0" t="45169"/>
          <a:stretch/>
        </p:blipFill>
        <p:spPr>
          <a:xfrm>
            <a:off x="4829075" y="650400"/>
            <a:ext cx="4174901" cy="1839024"/>
          </a:xfrm>
          <a:prstGeom prst="rect">
            <a:avLst/>
          </a:prstGeom>
          <a:noFill/>
          <a:ln>
            <a:noFill/>
          </a:ln>
        </p:spPr>
      </p:pic>
      <p:sp>
        <p:nvSpPr>
          <p:cNvPr id="401" name="Google Shape;401;p59"/>
          <p:cNvSpPr/>
          <p:nvPr/>
        </p:nvSpPr>
        <p:spPr>
          <a:xfrm>
            <a:off x="4829075" y="2088025"/>
            <a:ext cx="1857600" cy="401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2" name="Google Shape;402;p59"/>
          <p:cNvPicPr preferRelativeResize="0"/>
          <p:nvPr/>
        </p:nvPicPr>
        <p:blipFill>
          <a:blip r:embed="rId6">
            <a:alphaModFix/>
          </a:blip>
          <a:stretch>
            <a:fillRect/>
          </a:stretch>
        </p:blipFill>
        <p:spPr>
          <a:xfrm>
            <a:off x="5404800" y="2651149"/>
            <a:ext cx="3397807" cy="23492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9"/>
                                        </p:tgtEl>
                                        <p:attrNameLst>
                                          <p:attrName>style.visibility</p:attrName>
                                        </p:attrNameLst>
                                      </p:cBhvr>
                                      <p:to>
                                        <p:strVal val="visible"/>
                                      </p:to>
                                    </p:set>
                                    <p:animEffect filter="fade" transition="in">
                                      <p:cBhvr>
                                        <p:cTn dur="1000"/>
                                        <p:tgtEl>
                                          <p:spTgt spid="3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06" name="Shape 406"/>
        <p:cNvGrpSpPr/>
        <p:nvPr/>
      </p:nvGrpSpPr>
      <p:grpSpPr>
        <a:xfrm>
          <a:off x="0" y="0"/>
          <a:ext cx="0" cy="0"/>
          <a:chOff x="0" y="0"/>
          <a:chExt cx="0" cy="0"/>
        </a:xfrm>
      </p:grpSpPr>
      <p:sp>
        <p:nvSpPr>
          <p:cNvPr id="407" name="Google Shape;407;p60"/>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Downloading Code</a:t>
            </a:r>
            <a:endParaRPr/>
          </a:p>
        </p:txBody>
      </p:sp>
      <p:pic>
        <p:nvPicPr>
          <p:cNvPr id="408" name="Google Shape;408;p60"/>
          <p:cNvPicPr preferRelativeResize="0"/>
          <p:nvPr/>
        </p:nvPicPr>
        <p:blipFill>
          <a:blip r:embed="rId3">
            <a:alphaModFix/>
          </a:blip>
          <a:stretch>
            <a:fillRect/>
          </a:stretch>
        </p:blipFill>
        <p:spPr>
          <a:xfrm>
            <a:off x="703150" y="650425"/>
            <a:ext cx="7584000" cy="4266000"/>
          </a:xfrm>
          <a:prstGeom prst="rect">
            <a:avLst/>
          </a:prstGeom>
          <a:noFill/>
          <a:ln>
            <a:noFill/>
          </a:ln>
        </p:spPr>
      </p:pic>
      <p:cxnSp>
        <p:nvCxnSpPr>
          <p:cNvPr id="409" name="Google Shape;409;p60"/>
          <p:cNvCxnSpPr/>
          <p:nvPr/>
        </p:nvCxnSpPr>
        <p:spPr>
          <a:xfrm flipH="1">
            <a:off x="2007025" y="2735100"/>
            <a:ext cx="1456200" cy="345300"/>
          </a:xfrm>
          <a:prstGeom prst="bentConnector3">
            <a:avLst>
              <a:gd fmla="val 640" name="adj1"/>
            </a:avLst>
          </a:prstGeom>
          <a:noFill/>
          <a:ln cap="flat" cmpd="sng" w="28575">
            <a:solidFill>
              <a:srgbClr val="FF0000"/>
            </a:solidFill>
            <a:prstDash val="solid"/>
            <a:round/>
            <a:headEnd len="med" w="med" type="none"/>
            <a:tailEnd len="med" w="med" type="none"/>
          </a:ln>
        </p:spPr>
      </p:cxnSp>
      <p:sp>
        <p:nvSpPr>
          <p:cNvPr id="410" name="Google Shape;410;p60"/>
          <p:cNvSpPr txBox="1"/>
          <p:nvPr/>
        </p:nvSpPr>
        <p:spPr>
          <a:xfrm>
            <a:off x="2426825" y="3261725"/>
            <a:ext cx="2641800" cy="14775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spAutoFit/>
          </a:bodyPr>
          <a:lstStyle/>
          <a:p>
            <a:pPr indent="-317500" lvl="0" marL="457200" rtl="0" algn="l">
              <a:spcBef>
                <a:spcPts val="0"/>
              </a:spcBef>
              <a:spcAft>
                <a:spcPts val="0"/>
              </a:spcAft>
              <a:buClr>
                <a:schemeClr val="lt1"/>
              </a:buClr>
              <a:buSzPts val="1400"/>
              <a:buFont typeface="Lato"/>
              <a:buAutoNum type="arabicPeriod"/>
            </a:pPr>
            <a:r>
              <a:rPr lang="en">
                <a:solidFill>
                  <a:schemeClr val="lt1"/>
                </a:solidFill>
                <a:latin typeface="Lato"/>
                <a:ea typeface="Lato"/>
                <a:cs typeface="Lato"/>
                <a:sym typeface="Lato"/>
              </a:rPr>
              <a:t>Drag and Drop on MICROBIT</a:t>
            </a:r>
            <a:endParaRPr>
              <a:solidFill>
                <a:schemeClr val="lt1"/>
              </a:solidFill>
              <a:latin typeface="Lato"/>
              <a:ea typeface="Lato"/>
              <a:cs typeface="Lato"/>
              <a:sym typeface="Lato"/>
            </a:endParaRPr>
          </a:p>
          <a:p>
            <a:pPr indent="-317500" lvl="0" marL="457200" rtl="0" algn="l">
              <a:spcBef>
                <a:spcPts val="0"/>
              </a:spcBef>
              <a:spcAft>
                <a:spcPts val="0"/>
              </a:spcAft>
              <a:buClr>
                <a:schemeClr val="lt1"/>
              </a:buClr>
              <a:buSzPts val="1400"/>
              <a:buFont typeface="Lato"/>
              <a:buAutoNum type="arabicPeriod"/>
            </a:pPr>
            <a:r>
              <a:rPr lang="en">
                <a:solidFill>
                  <a:schemeClr val="lt1"/>
                </a:solidFill>
                <a:latin typeface="Lato"/>
                <a:ea typeface="Lato"/>
                <a:cs typeface="Lato"/>
                <a:sym typeface="Lato"/>
              </a:rPr>
              <a:t>If it is working, you will see the YELLOW light on the back of the MICROBIT flashing</a:t>
            </a:r>
            <a:endParaRPr>
              <a:solidFill>
                <a:schemeClr val="lt1"/>
              </a:solidFill>
              <a:latin typeface="Lato"/>
              <a:ea typeface="Lato"/>
              <a:cs typeface="Lato"/>
              <a:sym typeface="Lato"/>
            </a:endParaRPr>
          </a:p>
        </p:txBody>
      </p:sp>
      <p:cxnSp>
        <p:nvCxnSpPr>
          <p:cNvPr id="411" name="Google Shape;411;p60"/>
          <p:cNvCxnSpPr/>
          <p:nvPr/>
        </p:nvCxnSpPr>
        <p:spPr>
          <a:xfrm rot="10800000">
            <a:off x="1474850" y="3080500"/>
            <a:ext cx="550800" cy="0"/>
          </a:xfrm>
          <a:prstGeom prst="straightConnector1">
            <a:avLst/>
          </a:prstGeom>
          <a:noFill/>
          <a:ln cap="flat" cmpd="sng" w="28575">
            <a:solidFill>
              <a:srgbClr val="FF0000"/>
            </a:solidFill>
            <a:prstDash val="solid"/>
            <a:round/>
            <a:headEnd len="med" w="med" type="none"/>
            <a:tailEnd len="med" w="med" type="triangle"/>
          </a:ln>
        </p:spPr>
      </p:cxnSp>
      <p:sp>
        <p:nvSpPr>
          <p:cNvPr id="412" name="Google Shape;412;p60"/>
          <p:cNvSpPr/>
          <p:nvPr/>
        </p:nvSpPr>
        <p:spPr>
          <a:xfrm>
            <a:off x="703150" y="2809875"/>
            <a:ext cx="771900" cy="3453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6" name="Shape 416"/>
        <p:cNvGrpSpPr/>
        <p:nvPr/>
      </p:nvGrpSpPr>
      <p:grpSpPr>
        <a:xfrm>
          <a:off x="0" y="0"/>
          <a:ext cx="0" cy="0"/>
          <a:chOff x="0" y="0"/>
          <a:chExt cx="0" cy="0"/>
        </a:xfrm>
      </p:grpSpPr>
      <p:sp>
        <p:nvSpPr>
          <p:cNvPr id="417" name="Google Shape;417;p61"/>
          <p:cNvSpPr txBox="1"/>
          <p:nvPr>
            <p:ph type="title"/>
          </p:nvPr>
        </p:nvSpPr>
        <p:spPr>
          <a:xfrm>
            <a:off x="0" y="0"/>
            <a:ext cx="9144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Code, Download, and Play</a:t>
            </a:r>
            <a:endParaRPr/>
          </a:p>
        </p:txBody>
      </p:sp>
      <p:pic>
        <p:nvPicPr>
          <p:cNvPr descr="🍁 AUTUMN 10 Minute FALL Timer with Relaxing Music and Forest Ambiance with Alarm at end.&#10;The 10 Minute Countdown Timer can be used by teachers, kids, schools in classroom, kindergarten, home, office.&#10;Calming 10 Min Timer is perfect to Study, Relax, Break, Meditate, Nap, admire.&#10;&#10;#10minutefalltimer #10minutetimer #10minuteautumntimer" id="418" name="Google Shape;418;p61" title="10 Minute FALL TIMER with RELAXING MUSIC and AUTUMN Ambiance 🍂">
            <a:hlinkClick r:id="rId3"/>
          </p:cNvPr>
          <p:cNvPicPr preferRelativeResize="0"/>
          <p:nvPr/>
        </p:nvPicPr>
        <p:blipFill>
          <a:blip r:embed="rId4">
            <a:alphaModFix/>
          </a:blip>
          <a:stretch>
            <a:fillRect/>
          </a:stretch>
        </p:blipFill>
        <p:spPr>
          <a:xfrm>
            <a:off x="2224750" y="1005150"/>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8"/>
                                        </p:tgtEl>
                                        <p:attrNameLst>
                                          <p:attrName>style.visibility</p:attrName>
                                        </p:attrNameLst>
                                      </p:cBhvr>
                                      <p:to>
                                        <p:strVal val="visible"/>
                                      </p:to>
                                    </p:set>
                                    <p:animEffect filter="fade" transition="in">
                                      <p:cBhvr>
                                        <p:cTn dur="1000"/>
                                        <p:tgtEl>
                                          <p:spTgt spid="4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2" name="Shape 422"/>
        <p:cNvGrpSpPr/>
        <p:nvPr/>
      </p:nvGrpSpPr>
      <p:grpSpPr>
        <a:xfrm>
          <a:off x="0" y="0"/>
          <a:ext cx="0" cy="0"/>
          <a:chOff x="0" y="0"/>
          <a:chExt cx="0" cy="0"/>
        </a:xfrm>
      </p:grpSpPr>
      <p:sp>
        <p:nvSpPr>
          <p:cNvPr id="423" name="Google Shape;423;p62"/>
          <p:cNvSpPr txBox="1"/>
          <p:nvPr>
            <p:ph type="title"/>
          </p:nvPr>
        </p:nvSpPr>
        <p:spPr>
          <a:xfrm>
            <a:off x="0" y="0"/>
            <a:ext cx="914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3020"/>
              <a:t>How Did the Coding Go?</a:t>
            </a:r>
            <a:endParaRPr b="1" sz="3020"/>
          </a:p>
        </p:txBody>
      </p:sp>
      <p:sp>
        <p:nvSpPr>
          <p:cNvPr id="424" name="Google Shape;424;p62"/>
          <p:cNvSpPr txBox="1"/>
          <p:nvPr/>
        </p:nvSpPr>
        <p:spPr>
          <a:xfrm>
            <a:off x="871350" y="678900"/>
            <a:ext cx="7401300" cy="4448400"/>
          </a:xfrm>
          <a:prstGeom prst="rect">
            <a:avLst/>
          </a:prstGeom>
          <a:noFill/>
          <a:ln>
            <a:noFill/>
          </a:ln>
        </p:spPr>
        <p:txBody>
          <a:bodyPr anchorCtr="0" anchor="t" bIns="91425" lIns="91425" spcFirstLastPara="1" rIns="91425" wrap="square" tIns="91425">
            <a:spAutoFit/>
          </a:bodyPr>
          <a:lstStyle/>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were you able to make the Micro:bit do?</a:t>
            </a:r>
            <a:endParaRPr sz="2600">
              <a:solidFill>
                <a:schemeClr val="dk1"/>
              </a:solidFill>
              <a:latin typeface="Lato"/>
              <a:ea typeface="Lato"/>
              <a:cs typeface="Lato"/>
              <a:sym typeface="Lato"/>
            </a:endParaRPr>
          </a:p>
          <a:p>
            <a:pPr indent="-393700" lvl="1" marL="9144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would you have liked to add on?</a:t>
            </a:r>
            <a:endParaRPr sz="26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did you find </a:t>
            </a:r>
            <a:r>
              <a:rPr b="1" lang="en" sz="2600">
                <a:solidFill>
                  <a:schemeClr val="dk1"/>
                </a:solidFill>
                <a:latin typeface="Lato"/>
                <a:ea typeface="Lato"/>
                <a:cs typeface="Lato"/>
                <a:sym typeface="Lato"/>
              </a:rPr>
              <a:t>interesting </a:t>
            </a:r>
            <a:r>
              <a:rPr lang="en" sz="2600">
                <a:solidFill>
                  <a:schemeClr val="dk1"/>
                </a:solidFill>
                <a:latin typeface="Lato"/>
                <a:ea typeface="Lato"/>
                <a:cs typeface="Lato"/>
                <a:sym typeface="Lato"/>
              </a:rPr>
              <a:t>about doing your program?</a:t>
            </a:r>
            <a:endParaRPr sz="26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did you find </a:t>
            </a:r>
            <a:r>
              <a:rPr b="1" lang="en" sz="2600">
                <a:solidFill>
                  <a:schemeClr val="dk1"/>
                </a:solidFill>
                <a:latin typeface="Lato"/>
                <a:ea typeface="Lato"/>
                <a:cs typeface="Lato"/>
                <a:sym typeface="Lato"/>
              </a:rPr>
              <a:t>difficult</a:t>
            </a:r>
            <a:r>
              <a:rPr lang="en" sz="2600">
                <a:solidFill>
                  <a:schemeClr val="dk1"/>
                </a:solidFill>
                <a:latin typeface="Lato"/>
                <a:ea typeface="Lato"/>
                <a:cs typeface="Lato"/>
                <a:sym typeface="Lato"/>
              </a:rPr>
              <a:t> about doing your program?</a:t>
            </a:r>
            <a:endParaRPr sz="2600">
              <a:solidFill>
                <a:schemeClr val="dk1"/>
              </a:solidFill>
              <a:latin typeface="Lato"/>
              <a:ea typeface="Lato"/>
              <a:cs typeface="Lato"/>
              <a:sym typeface="Lato"/>
            </a:endParaRPr>
          </a:p>
          <a:p>
            <a:pPr indent="0" lvl="0" marL="457200" rtl="0" algn="l">
              <a:spcBef>
                <a:spcPts val="0"/>
              </a:spcBef>
              <a:spcAft>
                <a:spcPts val="0"/>
              </a:spcAft>
              <a:buNone/>
            </a:pPr>
            <a:r>
              <a:t/>
            </a:r>
            <a:endParaRPr sz="2300">
              <a:solidFill>
                <a:schemeClr val="dk1"/>
              </a:solidFill>
              <a:latin typeface="Lato"/>
              <a:ea typeface="Lato"/>
              <a:cs typeface="Lato"/>
              <a:sym typeface="Lato"/>
            </a:endParaRPr>
          </a:p>
          <a:p>
            <a:pPr indent="-393700" lvl="0" marL="4572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What did you do when you got stuck?</a:t>
            </a:r>
            <a:endParaRPr sz="2600">
              <a:solidFill>
                <a:schemeClr val="dk1"/>
              </a:solidFill>
              <a:latin typeface="Lato"/>
              <a:ea typeface="Lato"/>
              <a:cs typeface="Lato"/>
              <a:sym typeface="Lato"/>
            </a:endParaRPr>
          </a:p>
          <a:p>
            <a:pPr indent="-393700" lvl="1" marL="914400" rtl="0" algn="l">
              <a:spcBef>
                <a:spcPts val="0"/>
              </a:spcBef>
              <a:spcAft>
                <a:spcPts val="0"/>
              </a:spcAft>
              <a:buClr>
                <a:schemeClr val="dk1"/>
              </a:buClr>
              <a:buSzPts val="2600"/>
              <a:buFont typeface="Lato"/>
              <a:buChar char="○"/>
            </a:pPr>
            <a:r>
              <a:rPr lang="en" sz="2600">
                <a:solidFill>
                  <a:schemeClr val="dk1"/>
                </a:solidFill>
                <a:latin typeface="Lato"/>
                <a:ea typeface="Lato"/>
                <a:cs typeface="Lato"/>
                <a:sym typeface="Lato"/>
              </a:rPr>
              <a:t>How did you get unstuck?</a:t>
            </a:r>
            <a:endParaRPr sz="2600">
              <a:solidFill>
                <a:schemeClr val="dk1"/>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1"/>
          <p:cNvSpPr txBox="1"/>
          <p:nvPr>
            <p:ph idx="1" type="body"/>
          </p:nvPr>
        </p:nvSpPr>
        <p:spPr>
          <a:xfrm>
            <a:off x="-125" y="0"/>
            <a:ext cx="9144000" cy="51435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b="1" lang="en" sz="2300"/>
              <a:t>Static electricity and Winter</a:t>
            </a:r>
            <a:endParaRPr b="1" sz="2300"/>
          </a:p>
          <a:p>
            <a:pPr indent="0" lvl="0" marL="0" rtl="0" algn="l">
              <a:spcBef>
                <a:spcPts val="1200"/>
              </a:spcBef>
              <a:spcAft>
                <a:spcPts val="0"/>
              </a:spcAft>
              <a:buNone/>
            </a:pPr>
            <a:r>
              <a:rPr lang="en" sz="2300"/>
              <a:t>The reason that static electricity is much worse in the winter than at other times during the year is that the____________ air is much_______________ and contains fewer water molecules. Dry air is an_________ and does not easily pick up charges. At other times during the year, there are _________ water molecules in the air. These molecules pick up and ___________ electric charges easily so that static charges do not build up on objects.</a:t>
            </a:r>
            <a:endParaRPr sz="2300"/>
          </a:p>
          <a:p>
            <a:pPr indent="0" lvl="0" marL="0" rtl="0" algn="l">
              <a:spcBef>
                <a:spcPts val="1200"/>
              </a:spcBef>
              <a:spcAft>
                <a:spcPts val="0"/>
              </a:spcAft>
              <a:buNone/>
            </a:pPr>
            <a:r>
              <a:t/>
            </a:r>
            <a:endParaRPr sz="2300"/>
          </a:p>
          <a:p>
            <a:pPr indent="0" lvl="0" marL="0" rtl="0" algn="l">
              <a:spcBef>
                <a:spcPts val="1200"/>
              </a:spcBef>
              <a:spcAft>
                <a:spcPts val="1200"/>
              </a:spcAft>
              <a:buNone/>
            </a:pPr>
            <a:r>
              <a:t/>
            </a:r>
            <a:endParaRPr sz="2300"/>
          </a:p>
        </p:txBody>
      </p:sp>
      <p:sp>
        <p:nvSpPr>
          <p:cNvPr id="164" name="Google Shape;164;p31"/>
          <p:cNvSpPr txBox="1"/>
          <p:nvPr/>
        </p:nvSpPr>
        <p:spPr>
          <a:xfrm>
            <a:off x="5173800" y="9507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winter</a:t>
            </a:r>
            <a:endParaRPr sz="2200">
              <a:solidFill>
                <a:srgbClr val="FF0000"/>
              </a:solidFill>
            </a:endParaRPr>
          </a:p>
        </p:txBody>
      </p:sp>
      <p:sp>
        <p:nvSpPr>
          <p:cNvPr id="165" name="Google Shape;165;p31"/>
          <p:cNvSpPr txBox="1"/>
          <p:nvPr/>
        </p:nvSpPr>
        <p:spPr>
          <a:xfrm>
            <a:off x="1370625" y="13484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drie</a:t>
            </a:r>
            <a:r>
              <a:rPr lang="en" sz="2200">
                <a:solidFill>
                  <a:srgbClr val="FF0000"/>
                </a:solidFill>
              </a:rPr>
              <a:t>r</a:t>
            </a:r>
            <a:endParaRPr sz="2200">
              <a:solidFill>
                <a:srgbClr val="FF0000"/>
              </a:solidFill>
            </a:endParaRPr>
          </a:p>
        </p:txBody>
      </p:sp>
      <p:sp>
        <p:nvSpPr>
          <p:cNvPr id="166" name="Google Shape;166;p31"/>
          <p:cNvSpPr txBox="1"/>
          <p:nvPr/>
        </p:nvSpPr>
        <p:spPr>
          <a:xfrm>
            <a:off x="989625" y="18056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insulator</a:t>
            </a:r>
            <a:endParaRPr sz="2200">
              <a:solidFill>
                <a:srgbClr val="FF0000"/>
              </a:solidFill>
            </a:endParaRPr>
          </a:p>
        </p:txBody>
      </p:sp>
      <p:sp>
        <p:nvSpPr>
          <p:cNvPr id="167" name="Google Shape;167;p31"/>
          <p:cNvSpPr txBox="1"/>
          <p:nvPr/>
        </p:nvSpPr>
        <p:spPr>
          <a:xfrm>
            <a:off x="3460850" y="2196575"/>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more</a:t>
            </a:r>
            <a:endParaRPr sz="2200">
              <a:solidFill>
                <a:srgbClr val="FF0000"/>
              </a:solidFill>
            </a:endParaRPr>
          </a:p>
        </p:txBody>
      </p:sp>
      <p:sp>
        <p:nvSpPr>
          <p:cNvPr id="168" name="Google Shape;168;p31"/>
          <p:cNvSpPr txBox="1"/>
          <p:nvPr/>
        </p:nvSpPr>
        <p:spPr>
          <a:xfrm>
            <a:off x="3981775" y="2571750"/>
            <a:ext cx="1477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rgbClr val="FF0000"/>
                </a:solidFill>
              </a:rPr>
              <a:t>transfer</a:t>
            </a:r>
            <a:endParaRPr sz="2200">
              <a:solidFill>
                <a:srgbClr val="FF0000"/>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gtEl>
                                        <p:attrNameLst>
                                          <p:attrName>style.visibility</p:attrName>
                                        </p:attrNameLst>
                                      </p:cBhvr>
                                      <p:to>
                                        <p:strVal val="visible"/>
                                      </p:to>
                                    </p:set>
                                    <p:animEffect filter="fade" transition="in">
                                      <p:cBhvr>
                                        <p:cTn dur="1000"/>
                                        <p:tgtEl>
                                          <p:spTgt spid="1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gtEl>
                                        <p:attrNameLst>
                                          <p:attrName>style.visibility</p:attrName>
                                        </p:attrNameLst>
                                      </p:cBhvr>
                                      <p:to>
                                        <p:strVal val="visible"/>
                                      </p:to>
                                    </p:set>
                                    <p:animEffect filter="fade" transition="in">
                                      <p:cBhvr>
                                        <p:cTn dur="1000"/>
                                        <p:tgtEl>
                                          <p:spTgt spid="1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7"/>
                                        </p:tgtEl>
                                        <p:attrNameLst>
                                          <p:attrName>style.visibility</p:attrName>
                                        </p:attrNameLst>
                                      </p:cBhvr>
                                      <p:to>
                                        <p:strVal val="visible"/>
                                      </p:to>
                                    </p:set>
                                    <p:animEffect filter="fade" transition="in">
                                      <p:cBhvr>
                                        <p:cTn dur="1000"/>
                                        <p:tgtEl>
                                          <p:spTgt spid="1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8"/>
                                        </p:tgtEl>
                                        <p:attrNameLst>
                                          <p:attrName>style.visibility</p:attrName>
                                        </p:attrNameLst>
                                      </p:cBhvr>
                                      <p:to>
                                        <p:strVal val="visible"/>
                                      </p:to>
                                    </p:set>
                                    <p:animEffect filter="fade" transition="in">
                                      <p:cBhvr>
                                        <p:cTn dur="1000"/>
                                        <p:tgtEl>
                                          <p:spTgt spid="1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2"/>
          <p:cNvSpPr txBox="1"/>
          <p:nvPr>
            <p:ph type="title"/>
          </p:nvPr>
        </p:nvSpPr>
        <p:spPr>
          <a:xfrm>
            <a:off x="0" y="0"/>
            <a:ext cx="9144000" cy="572700"/>
          </a:xfrm>
          <a:prstGeom prst="rect">
            <a:avLst/>
          </a:prstGeom>
          <a:solidFill>
            <a:schemeClr val="dk1"/>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3420">
                <a:solidFill>
                  <a:schemeClr val="lt1"/>
                </a:solidFill>
                <a:latin typeface="Calibri"/>
                <a:ea typeface="Calibri"/>
                <a:cs typeface="Calibri"/>
                <a:sym typeface="Calibri"/>
              </a:rPr>
              <a:t>Which One Doesn’t Belong?</a:t>
            </a:r>
            <a:endParaRPr b="1" sz="3420">
              <a:solidFill>
                <a:schemeClr val="lt1"/>
              </a:solidFill>
              <a:latin typeface="Calibri"/>
              <a:ea typeface="Calibri"/>
              <a:cs typeface="Calibri"/>
              <a:sym typeface="Calibri"/>
            </a:endParaRPr>
          </a:p>
        </p:txBody>
      </p:sp>
      <p:sp>
        <p:nvSpPr>
          <p:cNvPr id="174" name="Google Shape;174;p32"/>
          <p:cNvSpPr/>
          <p:nvPr/>
        </p:nvSpPr>
        <p:spPr>
          <a:xfrm>
            <a:off x="4979225" y="595525"/>
            <a:ext cx="2538900" cy="2218200"/>
          </a:xfrm>
          <a:prstGeom prst="rect">
            <a:avLst/>
          </a:prstGeom>
          <a:solidFill>
            <a:schemeClr val="lt1"/>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2"/>
          <p:cNvSpPr/>
          <p:nvPr/>
        </p:nvSpPr>
        <p:spPr>
          <a:xfrm>
            <a:off x="1587300" y="595550"/>
            <a:ext cx="2538900" cy="2218200"/>
          </a:xfrm>
          <a:prstGeom prst="rect">
            <a:avLst/>
          </a:prstGeom>
          <a:solidFill>
            <a:schemeClr val="lt1"/>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32"/>
          <p:cNvSpPr/>
          <p:nvPr/>
        </p:nvSpPr>
        <p:spPr>
          <a:xfrm>
            <a:off x="1587425" y="2886925"/>
            <a:ext cx="2538900" cy="2189700"/>
          </a:xfrm>
          <a:prstGeom prst="rect">
            <a:avLst/>
          </a:prstGeom>
          <a:solidFill>
            <a:schemeClr val="lt1"/>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32"/>
          <p:cNvSpPr/>
          <p:nvPr/>
        </p:nvSpPr>
        <p:spPr>
          <a:xfrm>
            <a:off x="6139613" y="3086875"/>
            <a:ext cx="72300" cy="72300"/>
          </a:xfrm>
          <a:prstGeom prst="ellipse">
            <a:avLst/>
          </a:prstGeom>
          <a:solidFill>
            <a:srgbClr val="0097A7"/>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32"/>
          <p:cNvSpPr/>
          <p:nvPr/>
        </p:nvSpPr>
        <p:spPr>
          <a:xfrm>
            <a:off x="6285438" y="3086875"/>
            <a:ext cx="72300" cy="72300"/>
          </a:xfrm>
          <a:prstGeom prst="ellipse">
            <a:avLst/>
          </a:prstGeom>
          <a:solidFill>
            <a:srgbClr val="0097A7"/>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32"/>
          <p:cNvSpPr txBox="1"/>
          <p:nvPr/>
        </p:nvSpPr>
        <p:spPr>
          <a:xfrm>
            <a:off x="1663625" y="2359600"/>
            <a:ext cx="23751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Calibri"/>
                <a:ea typeface="Calibri"/>
                <a:cs typeface="Calibri"/>
                <a:sym typeface="Calibri"/>
              </a:rPr>
              <a:t>1: Human Body</a:t>
            </a:r>
            <a:endParaRPr sz="2400">
              <a:latin typeface="Calibri"/>
              <a:ea typeface="Calibri"/>
              <a:cs typeface="Calibri"/>
              <a:sym typeface="Calibri"/>
            </a:endParaRPr>
          </a:p>
          <a:p>
            <a:pPr indent="0" lvl="0" marL="0" rtl="0" algn="l">
              <a:spcBef>
                <a:spcPts val="0"/>
              </a:spcBef>
              <a:spcAft>
                <a:spcPts val="0"/>
              </a:spcAft>
              <a:buClr>
                <a:srgbClr val="000000"/>
              </a:buClr>
              <a:buSzPts val="1100"/>
              <a:buFont typeface="Arial"/>
              <a:buNone/>
            </a:pPr>
            <a:r>
              <a:t/>
            </a:r>
            <a:endParaRPr sz="2400">
              <a:latin typeface="Calibri"/>
              <a:ea typeface="Calibri"/>
              <a:cs typeface="Calibri"/>
              <a:sym typeface="Calibri"/>
            </a:endParaRPr>
          </a:p>
          <a:p>
            <a:pPr indent="0" lvl="0" marL="0" rtl="0" algn="l">
              <a:spcBef>
                <a:spcPts val="0"/>
              </a:spcBef>
              <a:spcAft>
                <a:spcPts val="0"/>
              </a:spcAft>
              <a:buNone/>
            </a:pPr>
            <a:r>
              <a:t/>
            </a:r>
            <a:endParaRPr sz="2400">
              <a:latin typeface="Calibri"/>
              <a:ea typeface="Calibri"/>
              <a:cs typeface="Calibri"/>
              <a:sym typeface="Calibri"/>
            </a:endParaRPr>
          </a:p>
        </p:txBody>
      </p:sp>
      <p:sp>
        <p:nvSpPr>
          <p:cNvPr id="180" name="Google Shape;180;p32"/>
          <p:cNvSpPr txBox="1"/>
          <p:nvPr/>
        </p:nvSpPr>
        <p:spPr>
          <a:xfrm>
            <a:off x="5055425" y="2337350"/>
            <a:ext cx="2431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Calibri"/>
                <a:ea typeface="Calibri"/>
                <a:cs typeface="Calibri"/>
                <a:sym typeface="Calibri"/>
              </a:rPr>
              <a:t>2: Sea Water</a:t>
            </a:r>
            <a:endParaRPr sz="2400">
              <a:latin typeface="Calibri"/>
              <a:ea typeface="Calibri"/>
              <a:cs typeface="Calibri"/>
              <a:sym typeface="Calibri"/>
            </a:endParaRPr>
          </a:p>
        </p:txBody>
      </p:sp>
      <p:sp>
        <p:nvSpPr>
          <p:cNvPr id="181" name="Google Shape;181;p32"/>
          <p:cNvSpPr/>
          <p:nvPr/>
        </p:nvSpPr>
        <p:spPr>
          <a:xfrm>
            <a:off x="4979225" y="2886725"/>
            <a:ext cx="2538900" cy="2189700"/>
          </a:xfrm>
          <a:prstGeom prst="rect">
            <a:avLst/>
          </a:prstGeom>
          <a:solidFill>
            <a:schemeClr val="lt1"/>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2" name="Google Shape;182;p32"/>
          <p:cNvPicPr preferRelativeResize="0"/>
          <p:nvPr/>
        </p:nvPicPr>
        <p:blipFill>
          <a:blip r:embed="rId3">
            <a:alphaModFix/>
          </a:blip>
          <a:stretch>
            <a:fillRect/>
          </a:stretch>
        </p:blipFill>
        <p:spPr>
          <a:xfrm>
            <a:off x="5515238" y="3159175"/>
            <a:ext cx="1321075" cy="1337186"/>
          </a:xfrm>
          <a:prstGeom prst="rect">
            <a:avLst/>
          </a:prstGeom>
          <a:noFill/>
          <a:ln>
            <a:noFill/>
          </a:ln>
        </p:spPr>
      </p:pic>
      <p:pic>
        <p:nvPicPr>
          <p:cNvPr id="183" name="Google Shape;183;p32"/>
          <p:cNvPicPr preferRelativeResize="0"/>
          <p:nvPr/>
        </p:nvPicPr>
        <p:blipFill>
          <a:blip r:embed="rId4">
            <a:alphaModFix/>
          </a:blip>
          <a:stretch>
            <a:fillRect/>
          </a:stretch>
        </p:blipFill>
        <p:spPr>
          <a:xfrm>
            <a:off x="2204100" y="3207850"/>
            <a:ext cx="1231424" cy="1337175"/>
          </a:xfrm>
          <a:prstGeom prst="rect">
            <a:avLst/>
          </a:prstGeom>
          <a:noFill/>
          <a:ln>
            <a:noFill/>
          </a:ln>
        </p:spPr>
      </p:pic>
      <p:pic>
        <p:nvPicPr>
          <p:cNvPr id="184" name="Google Shape;184;p32"/>
          <p:cNvPicPr preferRelativeResize="0"/>
          <p:nvPr/>
        </p:nvPicPr>
        <p:blipFill>
          <a:blip r:embed="rId5">
            <a:alphaModFix/>
          </a:blip>
          <a:stretch>
            <a:fillRect/>
          </a:stretch>
        </p:blipFill>
        <p:spPr>
          <a:xfrm>
            <a:off x="5612250" y="848900"/>
            <a:ext cx="1513521" cy="1219225"/>
          </a:xfrm>
          <a:prstGeom prst="rect">
            <a:avLst/>
          </a:prstGeom>
          <a:noFill/>
          <a:ln>
            <a:noFill/>
          </a:ln>
        </p:spPr>
      </p:pic>
      <p:pic>
        <p:nvPicPr>
          <p:cNvPr id="185" name="Google Shape;185;p32"/>
          <p:cNvPicPr preferRelativeResize="0"/>
          <p:nvPr/>
        </p:nvPicPr>
        <p:blipFill>
          <a:blip r:embed="rId6">
            <a:alphaModFix/>
          </a:blip>
          <a:stretch>
            <a:fillRect/>
          </a:stretch>
        </p:blipFill>
        <p:spPr>
          <a:xfrm>
            <a:off x="2282634" y="915425"/>
            <a:ext cx="984674" cy="1391751"/>
          </a:xfrm>
          <a:prstGeom prst="rect">
            <a:avLst/>
          </a:prstGeom>
          <a:noFill/>
          <a:ln>
            <a:noFill/>
          </a:ln>
        </p:spPr>
      </p:pic>
      <p:sp>
        <p:nvSpPr>
          <p:cNvPr id="186" name="Google Shape;186;p32"/>
          <p:cNvSpPr txBox="1"/>
          <p:nvPr/>
        </p:nvSpPr>
        <p:spPr>
          <a:xfrm>
            <a:off x="1663625" y="4600025"/>
            <a:ext cx="25389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Calibri"/>
                <a:ea typeface="Calibri"/>
                <a:cs typeface="Calibri"/>
                <a:sym typeface="Calibri"/>
              </a:rPr>
              <a:t>3: Copper</a:t>
            </a:r>
            <a:endParaRPr sz="2400">
              <a:latin typeface="Calibri"/>
              <a:ea typeface="Calibri"/>
              <a:cs typeface="Calibri"/>
              <a:sym typeface="Calibri"/>
            </a:endParaRPr>
          </a:p>
        </p:txBody>
      </p:sp>
      <p:sp>
        <p:nvSpPr>
          <p:cNvPr id="187" name="Google Shape;187;p32"/>
          <p:cNvSpPr txBox="1"/>
          <p:nvPr/>
        </p:nvSpPr>
        <p:spPr>
          <a:xfrm>
            <a:off x="5055425" y="4600025"/>
            <a:ext cx="2431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latin typeface="Calibri"/>
                <a:ea typeface="Calibri"/>
                <a:cs typeface="Calibri"/>
                <a:sym typeface="Calibri"/>
              </a:rPr>
              <a:t>4: Rubber</a:t>
            </a:r>
            <a:endParaRPr sz="2400">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3"/>
          <p:cNvSpPr txBox="1"/>
          <p:nvPr>
            <p:ph type="title"/>
          </p:nvPr>
        </p:nvSpPr>
        <p:spPr>
          <a:xfrm>
            <a:off x="311700" y="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Why Do We Care About Insulators and Conductors?</a:t>
            </a:r>
            <a:endParaRPr/>
          </a:p>
        </p:txBody>
      </p:sp>
      <p:pic>
        <p:nvPicPr>
          <p:cNvPr id="193" name="Google Shape;193;p33"/>
          <p:cNvPicPr preferRelativeResize="0"/>
          <p:nvPr/>
        </p:nvPicPr>
        <p:blipFill>
          <a:blip r:embed="rId3">
            <a:alphaModFix/>
          </a:blip>
          <a:stretch>
            <a:fillRect/>
          </a:stretch>
        </p:blipFill>
        <p:spPr>
          <a:xfrm>
            <a:off x="411138" y="572700"/>
            <a:ext cx="8321725" cy="4570800"/>
          </a:xfrm>
          <a:prstGeom prst="rect">
            <a:avLst/>
          </a:prstGeom>
          <a:noFill/>
          <a:ln>
            <a:noFill/>
          </a:ln>
        </p:spPr>
      </p:pic>
      <p:sp>
        <p:nvSpPr>
          <p:cNvPr id="194" name="Google Shape;194;p33"/>
          <p:cNvSpPr txBox="1"/>
          <p:nvPr>
            <p:ph idx="1" type="body"/>
          </p:nvPr>
        </p:nvSpPr>
        <p:spPr>
          <a:xfrm>
            <a:off x="7051100" y="2647950"/>
            <a:ext cx="2092800" cy="1447200"/>
          </a:xfrm>
          <a:prstGeom prst="rect">
            <a:avLst/>
          </a:prstGeom>
          <a:solidFill>
            <a:srgbClr val="F4CCCC"/>
          </a:solid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1000"/>
              </a:spcAft>
              <a:buNone/>
            </a:pPr>
            <a:r>
              <a:rPr b="1" lang="en" sz="2500">
                <a:solidFill>
                  <a:schemeClr val="dk1"/>
                </a:solidFill>
              </a:rPr>
              <a:t>735,000 Volt</a:t>
            </a:r>
            <a:r>
              <a:rPr lang="en" sz="2500">
                <a:solidFill>
                  <a:schemeClr val="dk1"/>
                </a:solidFill>
              </a:rPr>
              <a:t> Power Lines that’s why</a:t>
            </a:r>
            <a:endParaRPr sz="3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4"/>
          <p:cNvSpPr txBox="1"/>
          <p:nvPr>
            <p:ph type="title"/>
          </p:nvPr>
        </p:nvSpPr>
        <p:spPr>
          <a:xfrm>
            <a:off x="311700" y="0"/>
            <a:ext cx="8520600" cy="572700"/>
          </a:xfrm>
          <a:prstGeom prst="rect">
            <a:avLst/>
          </a:prstGeom>
        </p:spPr>
        <p:txBody>
          <a:bodyPr anchorCtr="0" anchor="t" bIns="91425" lIns="91425" spcFirstLastPara="1" rIns="91425" wrap="square" tIns="91425">
            <a:normAutofit fontScale="90000"/>
          </a:bodyPr>
          <a:lstStyle/>
          <a:p>
            <a:pPr indent="-12700" lvl="0" marL="0" rtl="0" algn="l">
              <a:lnSpc>
                <a:spcPct val="115000"/>
              </a:lnSpc>
              <a:spcBef>
                <a:spcPts val="0"/>
              </a:spcBef>
              <a:spcAft>
                <a:spcPts val="400"/>
              </a:spcAft>
              <a:buClr>
                <a:schemeClr val="dk1"/>
              </a:buClr>
              <a:buSzPct val="45205"/>
              <a:buFont typeface="Arial"/>
              <a:buNone/>
            </a:pPr>
            <a:r>
              <a:rPr b="1" lang="en" sz="2433">
                <a:solidFill>
                  <a:srgbClr val="003465"/>
                </a:solidFill>
                <a:latin typeface="Open Sans"/>
                <a:ea typeface="Open Sans"/>
                <a:cs typeface="Open Sans"/>
                <a:sym typeface="Open Sans"/>
              </a:rPr>
              <a:t>Why must a safe distance be maintained from Power Lines?</a:t>
            </a:r>
            <a:endParaRPr sz="3133"/>
          </a:p>
        </p:txBody>
      </p:sp>
      <p:sp>
        <p:nvSpPr>
          <p:cNvPr id="200" name="Google Shape;200;p34"/>
          <p:cNvSpPr txBox="1"/>
          <p:nvPr>
            <p:ph idx="1" type="body"/>
          </p:nvPr>
        </p:nvSpPr>
        <p:spPr>
          <a:xfrm>
            <a:off x="0" y="632925"/>
            <a:ext cx="5690100" cy="4510500"/>
          </a:xfrm>
          <a:prstGeom prst="rect">
            <a:avLst/>
          </a:prstGeom>
          <a:solidFill>
            <a:srgbClr val="F4CCCC"/>
          </a:solid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000">
                <a:solidFill>
                  <a:srgbClr val="48433F"/>
                </a:solidFill>
              </a:rPr>
              <a:t>Because power lines carry large quantities of electricity at very high voltage, transmission lines </a:t>
            </a:r>
            <a:r>
              <a:rPr b="1" lang="en" sz="2000">
                <a:solidFill>
                  <a:srgbClr val="48433F"/>
                </a:solidFill>
              </a:rPr>
              <a:t>are NOT covered by an insulating sheath</a:t>
            </a:r>
            <a:r>
              <a:rPr lang="en" sz="2000">
                <a:solidFill>
                  <a:srgbClr val="48433F"/>
                </a:solidFill>
              </a:rPr>
              <a:t>. </a:t>
            </a:r>
            <a:endParaRPr sz="2000">
              <a:solidFill>
                <a:srgbClr val="48433F"/>
              </a:solidFill>
            </a:endParaRPr>
          </a:p>
          <a:p>
            <a:pPr indent="0" lvl="0" marL="0" rtl="0" algn="l">
              <a:lnSpc>
                <a:spcPct val="115000"/>
              </a:lnSpc>
              <a:spcBef>
                <a:spcPts val="0"/>
              </a:spcBef>
              <a:spcAft>
                <a:spcPts val="0"/>
              </a:spcAft>
              <a:buNone/>
            </a:pPr>
            <a:r>
              <a:t/>
            </a:r>
            <a:endParaRPr sz="2000">
              <a:solidFill>
                <a:srgbClr val="48433F"/>
              </a:solidFill>
            </a:endParaRPr>
          </a:p>
          <a:p>
            <a:pPr indent="0" lvl="0" marL="0" rtl="0" algn="l">
              <a:lnSpc>
                <a:spcPct val="115000"/>
              </a:lnSpc>
              <a:spcBef>
                <a:spcPts val="0"/>
              </a:spcBef>
              <a:spcAft>
                <a:spcPts val="0"/>
              </a:spcAft>
              <a:buNone/>
            </a:pPr>
            <a:r>
              <a:rPr lang="en" sz="2000">
                <a:solidFill>
                  <a:srgbClr val="48433F"/>
                </a:solidFill>
              </a:rPr>
              <a:t>The air around them provides insulation. </a:t>
            </a:r>
            <a:endParaRPr sz="2000">
              <a:solidFill>
                <a:srgbClr val="48433F"/>
              </a:solidFill>
            </a:endParaRPr>
          </a:p>
          <a:p>
            <a:pPr indent="0" lvl="0" marL="0" rtl="0" algn="l">
              <a:lnSpc>
                <a:spcPct val="115000"/>
              </a:lnSpc>
              <a:spcBef>
                <a:spcPts val="0"/>
              </a:spcBef>
              <a:spcAft>
                <a:spcPts val="0"/>
              </a:spcAft>
              <a:buNone/>
            </a:pPr>
            <a:r>
              <a:t/>
            </a:r>
            <a:endParaRPr sz="2000">
              <a:solidFill>
                <a:srgbClr val="48433F"/>
              </a:solidFill>
            </a:endParaRPr>
          </a:p>
          <a:p>
            <a:pPr indent="0" lvl="0" marL="0" rtl="0" algn="l">
              <a:lnSpc>
                <a:spcPct val="115000"/>
              </a:lnSpc>
              <a:spcBef>
                <a:spcPts val="0"/>
              </a:spcBef>
              <a:spcAft>
                <a:spcPts val="0"/>
              </a:spcAft>
              <a:buNone/>
            </a:pPr>
            <a:r>
              <a:rPr lang="en" sz="2000">
                <a:solidFill>
                  <a:srgbClr val="48433F"/>
                </a:solidFill>
              </a:rPr>
              <a:t>Therefore, it’s important that nothing come close enough to the lines to cause an electric discharge. This can start a fire and cause a serious outage. At the voltages used for power transmission, a tree doesn’t need to even touch the line to create an electric discharge.</a:t>
            </a:r>
            <a:endParaRPr sz="2000">
              <a:solidFill>
                <a:srgbClr val="48433F"/>
              </a:solidFill>
            </a:endParaRPr>
          </a:p>
          <a:p>
            <a:pPr indent="0" lvl="0" marL="0" rtl="0" algn="ctr">
              <a:spcBef>
                <a:spcPts val="0"/>
              </a:spcBef>
              <a:spcAft>
                <a:spcPts val="1000"/>
              </a:spcAft>
              <a:buNone/>
            </a:pPr>
            <a:r>
              <a:t/>
            </a:r>
            <a:endParaRPr b="1" sz="3300">
              <a:solidFill>
                <a:schemeClr val="dk1"/>
              </a:solidFill>
            </a:endParaRPr>
          </a:p>
        </p:txBody>
      </p:sp>
      <p:pic>
        <p:nvPicPr>
          <p:cNvPr id="201" name="Google Shape;201;p34"/>
          <p:cNvPicPr preferRelativeResize="0"/>
          <p:nvPr/>
        </p:nvPicPr>
        <p:blipFill rotWithShape="1">
          <a:blip r:embed="rId3">
            <a:alphaModFix/>
          </a:blip>
          <a:srcRect b="0" l="11348" r="22399" t="0"/>
          <a:stretch/>
        </p:blipFill>
        <p:spPr>
          <a:xfrm>
            <a:off x="5690100" y="1552169"/>
            <a:ext cx="3453901" cy="286335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5"/>
          <p:cNvSpPr txBox="1"/>
          <p:nvPr>
            <p:ph type="title"/>
          </p:nvPr>
        </p:nvSpPr>
        <p:spPr>
          <a:xfrm>
            <a:off x="311700" y="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What are all the parts on a Hydro Pole?</a:t>
            </a:r>
            <a:endParaRPr/>
          </a:p>
        </p:txBody>
      </p:sp>
      <p:pic>
        <p:nvPicPr>
          <p:cNvPr descr="The overhead power lines are connected to the towers or poles through insulators. There are different types of insulators, including pin type, suspension type, strain, and shackle.  This video explains these types one by one.&#10;&#10;Chapters:&#10;00:00  Introduction&#10;00:22  Pin-Type Insulators&#10;02:34  Flash-over &amp; Puncture&#10;03:45  Suspension Insulators&#10;04:37  Strain &amp; Shackle Insulators" id="207" name="Google Shape;207;p35" title="Types of Insulators used in overhead power lines.">
            <a:hlinkClick r:id="rId3"/>
          </p:cNvPr>
          <p:cNvPicPr preferRelativeResize="0"/>
          <p:nvPr/>
        </p:nvPicPr>
        <p:blipFill>
          <a:blip r:embed="rId4">
            <a:alphaModFix/>
          </a:blip>
          <a:stretch>
            <a:fillRect/>
          </a:stretch>
        </p:blipFill>
        <p:spPr>
          <a:xfrm>
            <a:off x="5805225" y="2976299"/>
            <a:ext cx="2799425" cy="2099573"/>
          </a:xfrm>
          <a:prstGeom prst="rect">
            <a:avLst/>
          </a:prstGeom>
          <a:noFill/>
          <a:ln>
            <a:noFill/>
          </a:ln>
        </p:spPr>
      </p:pic>
      <p:pic>
        <p:nvPicPr>
          <p:cNvPr id="208" name="Google Shape;208;p35"/>
          <p:cNvPicPr preferRelativeResize="0"/>
          <p:nvPr/>
        </p:nvPicPr>
        <p:blipFill>
          <a:blip r:embed="rId5">
            <a:alphaModFix/>
          </a:blip>
          <a:stretch>
            <a:fillRect/>
          </a:stretch>
        </p:blipFill>
        <p:spPr>
          <a:xfrm>
            <a:off x="0" y="572700"/>
            <a:ext cx="5192866" cy="4570799"/>
          </a:xfrm>
          <a:prstGeom prst="rect">
            <a:avLst/>
          </a:prstGeom>
          <a:noFill/>
          <a:ln>
            <a:noFill/>
          </a:ln>
        </p:spPr>
      </p:pic>
      <p:pic>
        <p:nvPicPr>
          <p:cNvPr descr="This video explains the importance of electrical insulators in overhead transmission.&#10;&#10;Chapters:&#10;&#10;00:00  Intro&#10;00:08  Why are power lines not wrapped with insulation?&#10;00:57  Why are birds not electrocuted when they sit on the power lines?&#10;01:53  Importance of electrical insulators.&#10;02:27  Insulator materials." id="209" name="Google Shape;209;p35" title="Why do we need Insulators in Overhead Power Transmission?">
            <a:hlinkClick r:id="rId6"/>
          </p:cNvPr>
          <p:cNvPicPr preferRelativeResize="0"/>
          <p:nvPr/>
        </p:nvPicPr>
        <p:blipFill>
          <a:blip r:embed="rId7">
            <a:alphaModFix/>
          </a:blip>
          <a:stretch>
            <a:fillRect/>
          </a:stretch>
        </p:blipFill>
        <p:spPr>
          <a:xfrm>
            <a:off x="5805225" y="724712"/>
            <a:ext cx="2799425" cy="20995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1000"/>
                                        <p:tgtEl>
                                          <p:spTgt spid="2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1000"/>
                                        <p:tgtEl>
                                          <p:spTgt spid="2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6"/>
          <p:cNvSpPr txBox="1"/>
          <p:nvPr>
            <p:ph type="title"/>
          </p:nvPr>
        </p:nvSpPr>
        <p:spPr>
          <a:xfrm>
            <a:off x="311700" y="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You Could Become a Power Line Technician</a:t>
            </a:r>
            <a:endParaRPr/>
          </a:p>
        </p:txBody>
      </p:sp>
      <p:pic>
        <p:nvPicPr>
          <p:cNvPr descr="When you're keeping the lights on for an entire province, it can be pretty satisfying work. &#10;&#10;As a Power Line Technician for BC Hydro, Logan Aird has gotten quite comfortable 70 feet in the air; whether it's at a construction site or at the scene of an accident, he goes wherever the power line goes. &#10;&#10;More Like This...&#10;Karina LeBlanc | Her Story: https://www.youtube.com/watch?v=q_LU0d1Nkm0&#10;Defining Bad Ass | Adaptive Athlete: https://www.youtube.com/watch?v=UvDT_W4Lbo0&amp;t=22s&#10;Embracing the Unknown | Astronomer : https://www.youtube.com/watch?v=DA9A6PkA24U&amp;t=1s&#10;&#10;Give us a Follow...&#10;Facebook: https://www.facebook.com/truecallingmedia/&#10;Instagram: https://www.instagram.com/truecallingmedia/&#10;Twitter: https://twitter.com/TrueCallingCA?lang=en&#10;&#10;#PowerLineTechnician" id="215" name="Google Shape;215;p36" title="I'm Two and a Half Feet Away from 25,000 Volts | Power Line Technician">
            <a:hlinkClick r:id="rId3"/>
          </p:cNvPr>
          <p:cNvPicPr preferRelativeResize="0"/>
          <p:nvPr/>
        </p:nvPicPr>
        <p:blipFill>
          <a:blip r:embed="rId4">
            <a:alphaModFix/>
          </a:blip>
          <a:stretch>
            <a:fillRect/>
          </a:stretch>
        </p:blipFill>
        <p:spPr>
          <a:xfrm>
            <a:off x="238125" y="725100"/>
            <a:ext cx="5676900" cy="4257675"/>
          </a:xfrm>
          <a:prstGeom prst="rect">
            <a:avLst/>
          </a:prstGeom>
          <a:noFill/>
          <a:ln>
            <a:noFill/>
          </a:ln>
        </p:spPr>
      </p:pic>
      <p:pic>
        <p:nvPicPr>
          <p:cNvPr descr="Love the outdoors and staying active? Consider an exciting career as a Powerline Technician!" id="216" name="Google Shape;216;p36" title="Bethany Locke - Powerline Technician Apprentice">
            <a:hlinkClick r:id="rId5"/>
          </p:cNvPr>
          <p:cNvPicPr preferRelativeResize="0"/>
          <p:nvPr/>
        </p:nvPicPr>
        <p:blipFill>
          <a:blip r:embed="rId6">
            <a:alphaModFix/>
          </a:blip>
          <a:stretch>
            <a:fillRect/>
          </a:stretch>
        </p:blipFill>
        <p:spPr>
          <a:xfrm>
            <a:off x="6106425" y="578812"/>
            <a:ext cx="2885176" cy="2163888"/>
          </a:xfrm>
          <a:prstGeom prst="rect">
            <a:avLst/>
          </a:prstGeom>
          <a:noFill/>
          <a:ln>
            <a:noFill/>
          </a:ln>
        </p:spPr>
      </p:pic>
      <p:pic>
        <p:nvPicPr>
          <p:cNvPr descr="H-Structure insulator change out. Oroville California. Fall 2014" id="217" name="Google Shape;217;p36" title="Insulator Changeout On H-Structure NLC">
            <a:hlinkClick r:id="rId7"/>
          </p:cNvPr>
          <p:cNvPicPr preferRelativeResize="0"/>
          <p:nvPr/>
        </p:nvPicPr>
        <p:blipFill>
          <a:blip r:embed="rId8">
            <a:alphaModFix/>
          </a:blip>
          <a:stretch>
            <a:fillRect/>
          </a:stretch>
        </p:blipFill>
        <p:spPr>
          <a:xfrm>
            <a:off x="6106425" y="2818900"/>
            <a:ext cx="2885174" cy="2163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gtEl>
                                        <p:attrNameLst>
                                          <p:attrName>style.visibility</p:attrName>
                                        </p:attrNameLst>
                                      </p:cBhvr>
                                      <p:to>
                                        <p:strVal val="visible"/>
                                      </p:to>
                                    </p:set>
                                    <p:animEffect filter="fade" transition="in">
                                      <p:cBhvr>
                                        <p:cTn dur="1000"/>
                                        <p:tgtEl>
                                          <p:spTgt spid="2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