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Dosis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1782A9E-2A2A-417B-BBEB-F3870C8451D4}">
  <a:tblStyle styleId="{91782A9E-2A2A-417B-BBEB-F3870C8451D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Dosis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Dosis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705078a88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705078a88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c9f48f885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c9f48f885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c9f48f8853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c9f48f8853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c92a9aadb3_1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c92a9aadb3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c842f91c4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c842f91c4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c842f91c43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c842f91c4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c842f91c43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c842f91c4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c842f91c4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c842f91c4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92a9aadb3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c92a9aadb3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c92a9aadb3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c92a9aadb3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c92a9aadb3_1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c92a9aadb3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846850" y="1005450"/>
            <a:ext cx="3450300" cy="35742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The Great Science Heist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A midterm review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9550" y="108164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4591375" y="1493650"/>
            <a:ext cx="4585550" cy="619275"/>
          </a:xfrm>
          <a:custGeom>
            <a:rect b="b" l="l" r="r" t="t"/>
            <a:pathLst>
              <a:path extrusionOk="0" h="24771" w="183422">
                <a:moveTo>
                  <a:pt x="0" y="0"/>
                </a:moveTo>
                <a:cubicBezTo>
                  <a:pt x="23687" y="3645"/>
                  <a:pt x="44847" y="17614"/>
                  <a:pt x="68347" y="22318"/>
                </a:cubicBezTo>
                <a:cubicBezTo>
                  <a:pt x="91153" y="26883"/>
                  <a:pt x="115149" y="24050"/>
                  <a:pt x="138090" y="20225"/>
                </a:cubicBezTo>
                <a:cubicBezTo>
                  <a:pt x="152995" y="17740"/>
                  <a:pt x="168311" y="20225"/>
                  <a:pt x="183422" y="20225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/>
          <p:nvPr/>
        </p:nvSpPr>
        <p:spPr>
          <a:xfrm>
            <a:off x="178800" y="161425"/>
            <a:ext cx="3121800" cy="1273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The Crew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65" name="Google Shape;16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3388" y="104719"/>
            <a:ext cx="745424" cy="701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6" name="Google Shape;166;p22"/>
          <p:cNvGrpSpPr/>
          <p:nvPr/>
        </p:nvGrpSpPr>
        <p:grpSpPr>
          <a:xfrm>
            <a:off x="4801900" y="295044"/>
            <a:ext cx="3423600" cy="1530606"/>
            <a:chOff x="4725700" y="599844"/>
            <a:chExt cx="3423600" cy="1530606"/>
          </a:xfrm>
        </p:grpSpPr>
        <p:sp>
          <p:nvSpPr>
            <p:cNvPr id="167" name="Google Shape;167;p22"/>
            <p:cNvSpPr/>
            <p:nvPr/>
          </p:nvSpPr>
          <p:spPr>
            <a:xfrm>
              <a:off x="4725700" y="676050"/>
              <a:ext cx="3423600" cy="1454400"/>
            </a:xfrm>
            <a:prstGeom prst="rect">
              <a:avLst/>
            </a:prstGeom>
            <a:solidFill>
              <a:srgbClr val="EFEFE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7920000" dist="952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latin typeface="Dosis"/>
                  <a:ea typeface="Dosis"/>
                  <a:cs typeface="Dosis"/>
                  <a:sym typeface="Dosis"/>
                </a:rPr>
                <a:t>The Mastermind</a:t>
              </a:r>
              <a:endParaRPr sz="3800">
                <a:latin typeface="Dosis"/>
                <a:ea typeface="Dosis"/>
                <a:cs typeface="Dosis"/>
                <a:sym typeface="Dosi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Dosis"/>
                  <a:ea typeface="Dosis"/>
                  <a:cs typeface="Dosis"/>
                  <a:sym typeface="Dosis"/>
                </a:rPr>
                <a:t>Ms. Mariko</a:t>
              </a:r>
              <a:endParaRPr sz="2000">
                <a:latin typeface="Dosis"/>
                <a:ea typeface="Dosis"/>
                <a:cs typeface="Dosis"/>
                <a:sym typeface="Dosis"/>
              </a:endParaRPr>
            </a:p>
          </p:txBody>
        </p:sp>
        <p:pic>
          <p:nvPicPr>
            <p:cNvPr id="168" name="Google Shape;168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995763" y="599844"/>
              <a:ext cx="745424" cy="7011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9" name="Google Shape;169;p22"/>
          <p:cNvSpPr/>
          <p:nvPr/>
        </p:nvSpPr>
        <p:spPr>
          <a:xfrm>
            <a:off x="0" y="371025"/>
            <a:ext cx="1587520" cy="701135"/>
          </a:xfrm>
          <a:custGeom>
            <a:rect b="b" l="l" r="r" t="t"/>
            <a:pathLst>
              <a:path extrusionOk="0" h="38100" w="68494">
                <a:moveTo>
                  <a:pt x="68494" y="0"/>
                </a:moveTo>
                <a:cubicBezTo>
                  <a:pt x="59281" y="0"/>
                  <a:pt x="49324" y="2180"/>
                  <a:pt x="41952" y="7706"/>
                </a:cubicBezTo>
                <a:cubicBezTo>
                  <a:pt x="39493" y="9549"/>
                  <a:pt x="35564" y="8958"/>
                  <a:pt x="33391" y="11131"/>
                </a:cubicBezTo>
                <a:cubicBezTo>
                  <a:pt x="30684" y="13838"/>
                  <a:pt x="30552" y="18343"/>
                  <a:pt x="28254" y="21405"/>
                </a:cubicBezTo>
                <a:cubicBezTo>
                  <a:pt x="21687" y="30154"/>
                  <a:pt x="10939" y="38100"/>
                  <a:pt x="0" y="3810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70" name="Google Shape;170;p22"/>
          <p:cNvGrpSpPr/>
          <p:nvPr/>
        </p:nvGrpSpPr>
        <p:grpSpPr>
          <a:xfrm>
            <a:off x="168625" y="1516469"/>
            <a:ext cx="2590200" cy="2620206"/>
            <a:chOff x="168625" y="1516469"/>
            <a:chExt cx="2590200" cy="2620206"/>
          </a:xfrm>
        </p:grpSpPr>
        <p:sp>
          <p:nvSpPr>
            <p:cNvPr id="171" name="Google Shape;171;p22"/>
            <p:cNvSpPr/>
            <p:nvPr/>
          </p:nvSpPr>
          <p:spPr>
            <a:xfrm>
              <a:off x="168625" y="1668875"/>
              <a:ext cx="2590200" cy="2467800"/>
            </a:xfrm>
            <a:prstGeom prst="rect">
              <a:avLst/>
            </a:prstGeom>
            <a:solidFill>
              <a:srgbClr val="D9D9D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7920000" dist="952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latin typeface="Dosis"/>
                  <a:ea typeface="Dosis"/>
                  <a:cs typeface="Dosis"/>
                  <a:sym typeface="Dosis"/>
                </a:rPr>
                <a:t>The Hacker</a:t>
              </a:r>
              <a:endParaRPr sz="3800">
                <a:latin typeface="Dosis"/>
                <a:ea typeface="Dosis"/>
                <a:cs typeface="Dosis"/>
                <a:sym typeface="Dosi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Dosis"/>
                  <a:ea typeface="Dosis"/>
                  <a:cs typeface="Dosis"/>
                  <a:sym typeface="Dosis"/>
                </a:rPr>
                <a:t>This is the person who has a way with electronics. Security systems don’t stand a chance.</a:t>
              </a:r>
              <a:endParaRPr sz="2000">
                <a:latin typeface="Dosis"/>
                <a:ea typeface="Dosis"/>
                <a:cs typeface="Dosis"/>
                <a:sym typeface="Dosis"/>
              </a:endParaRPr>
            </a:p>
          </p:txBody>
        </p:sp>
        <p:pic>
          <p:nvPicPr>
            <p:cNvPr id="172" name="Google Shape;172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014813" y="1516469"/>
              <a:ext cx="745424" cy="7011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3" name="Google Shape;173;p22"/>
          <p:cNvGrpSpPr/>
          <p:nvPr/>
        </p:nvGrpSpPr>
        <p:grpSpPr>
          <a:xfrm>
            <a:off x="2860200" y="1952144"/>
            <a:ext cx="3204600" cy="2488331"/>
            <a:chOff x="2860200" y="1952144"/>
            <a:chExt cx="3204600" cy="2488331"/>
          </a:xfrm>
        </p:grpSpPr>
        <p:sp>
          <p:nvSpPr>
            <p:cNvPr id="174" name="Google Shape;174;p22"/>
            <p:cNvSpPr/>
            <p:nvPr/>
          </p:nvSpPr>
          <p:spPr>
            <a:xfrm>
              <a:off x="2860200" y="2069875"/>
              <a:ext cx="3204600" cy="2370600"/>
            </a:xfrm>
            <a:prstGeom prst="rect">
              <a:avLst/>
            </a:prstGeom>
            <a:solidFill>
              <a:srgbClr val="B7B7B7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7920000" dist="952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latin typeface="Dosis"/>
                  <a:ea typeface="Dosis"/>
                  <a:cs typeface="Dosis"/>
                  <a:sym typeface="Dosis"/>
                </a:rPr>
                <a:t>The Cat </a:t>
              </a:r>
              <a:r>
                <a:rPr lang="en" sz="3800">
                  <a:latin typeface="Dosis"/>
                  <a:ea typeface="Dosis"/>
                  <a:cs typeface="Dosis"/>
                  <a:sym typeface="Dosis"/>
                </a:rPr>
                <a:t>Burglar</a:t>
              </a:r>
              <a:endParaRPr sz="3800">
                <a:latin typeface="Dosis"/>
                <a:ea typeface="Dosis"/>
                <a:cs typeface="Dosis"/>
                <a:sym typeface="Dosi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Dosis"/>
                  <a:ea typeface="Dosis"/>
                  <a:cs typeface="Dosis"/>
                  <a:sym typeface="Dosis"/>
                </a:rPr>
                <a:t>This is the person specializing in breaking and entering, sneaking around, and leaving without a trace</a:t>
              </a:r>
              <a:endParaRPr sz="2000">
                <a:latin typeface="Dosis"/>
                <a:ea typeface="Dosis"/>
                <a:cs typeface="Dosis"/>
                <a:sym typeface="Dosis"/>
              </a:endParaRPr>
            </a:p>
          </p:txBody>
        </p:sp>
        <p:pic>
          <p:nvPicPr>
            <p:cNvPr id="175" name="Google Shape;175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970688" y="1952144"/>
              <a:ext cx="745424" cy="7011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6" name="Google Shape;176;p22"/>
          <p:cNvGrpSpPr/>
          <p:nvPr/>
        </p:nvGrpSpPr>
        <p:grpSpPr>
          <a:xfrm>
            <a:off x="6166175" y="2293844"/>
            <a:ext cx="2844600" cy="2325906"/>
            <a:chOff x="6166175" y="2293844"/>
            <a:chExt cx="2844600" cy="2325906"/>
          </a:xfrm>
        </p:grpSpPr>
        <p:sp>
          <p:nvSpPr>
            <p:cNvPr id="177" name="Google Shape;177;p22"/>
            <p:cNvSpPr/>
            <p:nvPr/>
          </p:nvSpPr>
          <p:spPr>
            <a:xfrm>
              <a:off x="6166175" y="2446250"/>
              <a:ext cx="2844600" cy="2173500"/>
            </a:xfrm>
            <a:prstGeom prst="rect">
              <a:avLst/>
            </a:prstGeom>
            <a:solidFill>
              <a:srgbClr val="66666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7920000" dist="952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latin typeface="Dosis"/>
                  <a:ea typeface="Dosis"/>
                  <a:cs typeface="Dosis"/>
                  <a:sym typeface="Dosis"/>
                </a:rPr>
                <a:t>The Chemist</a:t>
              </a:r>
              <a:endParaRPr sz="3800">
                <a:latin typeface="Dosis"/>
                <a:ea typeface="Dosis"/>
                <a:cs typeface="Dosis"/>
                <a:sym typeface="Dosi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Dosis"/>
                  <a:ea typeface="Dosis"/>
                  <a:cs typeface="Dosis"/>
                  <a:sym typeface="Dosis"/>
                </a:rPr>
                <a:t>This is the person who knows chemicals and seems to have a </a:t>
              </a:r>
              <a:r>
                <a:rPr i="1" lang="en" sz="2000">
                  <a:latin typeface="Dosis"/>
                  <a:ea typeface="Dosis"/>
                  <a:cs typeface="Dosis"/>
                  <a:sym typeface="Dosis"/>
                </a:rPr>
                <a:t>solution</a:t>
              </a:r>
              <a:r>
                <a:rPr lang="en" sz="2000">
                  <a:latin typeface="Dosis"/>
                  <a:ea typeface="Dosis"/>
                  <a:cs typeface="Dosis"/>
                  <a:sym typeface="Dosis"/>
                </a:rPr>
                <a:t> for everything.</a:t>
              </a:r>
              <a:endParaRPr sz="2000">
                <a:latin typeface="Dosis"/>
                <a:ea typeface="Dosis"/>
                <a:cs typeface="Dosis"/>
                <a:sym typeface="Dosis"/>
              </a:endParaRPr>
            </a:p>
          </p:txBody>
        </p:sp>
        <p:pic>
          <p:nvPicPr>
            <p:cNvPr id="178" name="Google Shape;178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75288" y="2293844"/>
              <a:ext cx="745424" cy="70117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/>
          <p:nvPr/>
        </p:nvSpPr>
        <p:spPr>
          <a:xfrm>
            <a:off x="1074150" y="204350"/>
            <a:ext cx="2204100" cy="4644300"/>
          </a:xfrm>
          <a:prstGeom prst="rect">
            <a:avLst/>
          </a:prstGeom>
          <a:solidFill>
            <a:srgbClr val="D9D9D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84" name="Google Shape;184;p23"/>
          <p:cNvSpPr/>
          <p:nvPr/>
        </p:nvSpPr>
        <p:spPr>
          <a:xfrm>
            <a:off x="3469950" y="204350"/>
            <a:ext cx="2204100" cy="4644300"/>
          </a:xfrm>
          <a:prstGeom prst="rect">
            <a:avLst/>
          </a:prstGeom>
          <a:solidFill>
            <a:srgbClr val="B7B7B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85" name="Google Shape;185;p23"/>
          <p:cNvSpPr/>
          <p:nvPr/>
        </p:nvSpPr>
        <p:spPr>
          <a:xfrm>
            <a:off x="5865750" y="204350"/>
            <a:ext cx="2204100" cy="4644300"/>
          </a:xfrm>
          <a:prstGeom prst="rect">
            <a:avLst/>
          </a:pr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graphicFrame>
        <p:nvGraphicFramePr>
          <p:cNvPr id="186" name="Google Shape;186;p23"/>
          <p:cNvGraphicFramePr/>
          <p:nvPr/>
        </p:nvGraphicFramePr>
        <p:xfrm>
          <a:off x="1074150" y="380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{91782A9E-2A2A-417B-BBEB-F3870C8451D4}</a:tableStyleId>
              </a:tblPr>
              <a:tblGrid>
                <a:gridCol w="2204100"/>
              </a:tblGrid>
              <a:tr h="49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200">
                          <a:latin typeface="Dosis"/>
                          <a:ea typeface="Dosis"/>
                          <a:cs typeface="Dosis"/>
                          <a:sym typeface="Dosis"/>
                        </a:rPr>
                        <a:t>Hackers</a:t>
                      </a:r>
                      <a:endParaRPr b="1" sz="2200">
                        <a:latin typeface="Dosis"/>
                        <a:ea typeface="Dosis"/>
                        <a:cs typeface="Dosis"/>
                        <a:sym typeface="Dosi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87" name="Google Shape;18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2638" y="-24256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4988" y="-24256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7337" y="-24256"/>
            <a:ext cx="745424" cy="7011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0" name="Google Shape;190;p23"/>
          <p:cNvGraphicFramePr/>
          <p:nvPr/>
        </p:nvGraphicFramePr>
        <p:xfrm>
          <a:off x="3469950" y="380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{91782A9E-2A2A-417B-BBEB-F3870C8451D4}</a:tableStyleId>
              </a:tblPr>
              <a:tblGrid>
                <a:gridCol w="2204100"/>
              </a:tblGrid>
              <a:tr h="49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200">
                          <a:latin typeface="Dosis"/>
                          <a:ea typeface="Dosis"/>
                          <a:cs typeface="Dosis"/>
                          <a:sym typeface="Dosis"/>
                        </a:rPr>
                        <a:t>Cat Burglars</a:t>
                      </a:r>
                      <a:endParaRPr b="1" sz="2200">
                        <a:latin typeface="Dosis"/>
                        <a:ea typeface="Dosis"/>
                        <a:cs typeface="Dosis"/>
                        <a:sym typeface="Dosi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91" name="Google Shape;191;p23"/>
          <p:cNvGraphicFramePr/>
          <p:nvPr/>
        </p:nvGraphicFramePr>
        <p:xfrm>
          <a:off x="5865750" y="380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{91782A9E-2A2A-417B-BBEB-F3870C8451D4}</a:tableStyleId>
              </a:tblPr>
              <a:tblGrid>
                <a:gridCol w="2204100"/>
              </a:tblGrid>
              <a:tr h="49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200">
                          <a:latin typeface="Dosis"/>
                          <a:ea typeface="Dosis"/>
                          <a:cs typeface="Dosis"/>
                          <a:sym typeface="Dosis"/>
                        </a:rPr>
                        <a:t>Chemists</a:t>
                      </a:r>
                      <a:endParaRPr b="1" sz="2200">
                        <a:latin typeface="Dosis"/>
                        <a:ea typeface="Dosis"/>
                        <a:cs typeface="Dosis"/>
                        <a:sym typeface="Dosi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/>
          <p:nvPr/>
        </p:nvSpPr>
        <p:spPr>
          <a:xfrm>
            <a:off x="448475" y="1478025"/>
            <a:ext cx="2843100" cy="2029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The Target: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The</a:t>
            </a:r>
            <a:r>
              <a:rPr lang="en" sz="2000">
                <a:latin typeface="Dosis"/>
                <a:ea typeface="Dosis"/>
                <a:cs typeface="Dosis"/>
                <a:sym typeface="Dosis"/>
              </a:rPr>
              <a:t> Ion Ice Diamond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9075" y="145269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 flipH="1">
            <a:off x="-6" y="1777917"/>
            <a:ext cx="1888788" cy="276073"/>
          </a:xfrm>
          <a:custGeom>
            <a:rect b="b" l="l" r="r" t="t"/>
            <a:pathLst>
              <a:path extrusionOk="0" h="24771" w="183422">
                <a:moveTo>
                  <a:pt x="0" y="0"/>
                </a:moveTo>
                <a:cubicBezTo>
                  <a:pt x="23687" y="3645"/>
                  <a:pt x="44847" y="17614"/>
                  <a:pt x="68347" y="22318"/>
                </a:cubicBezTo>
                <a:cubicBezTo>
                  <a:pt x="91153" y="26883"/>
                  <a:pt x="115149" y="24050"/>
                  <a:pt x="138090" y="20225"/>
                </a:cubicBezTo>
                <a:cubicBezTo>
                  <a:pt x="152995" y="17740"/>
                  <a:pt x="168311" y="20225"/>
                  <a:pt x="183422" y="20225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Google Shape;64;p14"/>
          <p:cNvSpPr/>
          <p:nvPr/>
        </p:nvSpPr>
        <p:spPr>
          <a:xfrm>
            <a:off x="5014475" y="949175"/>
            <a:ext cx="2843100" cy="1691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Location: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The National Science Museum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6770825" y="1036450"/>
            <a:ext cx="2406038" cy="416277"/>
          </a:xfrm>
          <a:custGeom>
            <a:rect b="b" l="l" r="r" t="t"/>
            <a:pathLst>
              <a:path extrusionOk="0" h="24771" w="183422">
                <a:moveTo>
                  <a:pt x="0" y="0"/>
                </a:moveTo>
                <a:cubicBezTo>
                  <a:pt x="23687" y="3645"/>
                  <a:pt x="44847" y="17614"/>
                  <a:pt x="68347" y="22318"/>
                </a:cubicBezTo>
                <a:cubicBezTo>
                  <a:pt x="91153" y="26883"/>
                  <a:pt x="115149" y="24050"/>
                  <a:pt x="138090" y="20225"/>
                </a:cubicBezTo>
                <a:cubicBezTo>
                  <a:pt x="152995" y="17740"/>
                  <a:pt x="168311" y="20225"/>
                  <a:pt x="183422" y="20225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0400" y="796769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/>
          <p:nvPr/>
        </p:nvSpPr>
        <p:spPr>
          <a:xfrm>
            <a:off x="1999425" y="1014700"/>
            <a:ext cx="4633650" cy="734325"/>
          </a:xfrm>
          <a:custGeom>
            <a:rect b="b" l="l" r="r" t="t"/>
            <a:pathLst>
              <a:path extrusionOk="0" h="29373" w="185346">
                <a:moveTo>
                  <a:pt x="0" y="27592"/>
                </a:moveTo>
                <a:cubicBezTo>
                  <a:pt x="9799" y="27592"/>
                  <a:pt x="19592" y="28192"/>
                  <a:pt x="29391" y="28192"/>
                </a:cubicBezTo>
                <a:cubicBezTo>
                  <a:pt x="33594" y="28192"/>
                  <a:pt x="38084" y="30354"/>
                  <a:pt x="41987" y="28792"/>
                </a:cubicBezTo>
                <a:cubicBezTo>
                  <a:pt x="46477" y="26995"/>
                  <a:pt x="49918" y="22867"/>
                  <a:pt x="54584" y="21594"/>
                </a:cubicBezTo>
                <a:cubicBezTo>
                  <a:pt x="70543" y="17240"/>
                  <a:pt x="87452" y="17716"/>
                  <a:pt x="103769" y="14996"/>
                </a:cubicBezTo>
                <a:cubicBezTo>
                  <a:pt x="116502" y="12873"/>
                  <a:pt x="128301" y="6731"/>
                  <a:pt x="140959" y="4199"/>
                </a:cubicBezTo>
                <a:cubicBezTo>
                  <a:pt x="149193" y="2552"/>
                  <a:pt x="157917" y="5846"/>
                  <a:pt x="166151" y="4199"/>
                </a:cubicBezTo>
                <a:cubicBezTo>
                  <a:pt x="172573" y="2914"/>
                  <a:pt x="178796" y="0"/>
                  <a:pt x="185346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68" name="Google Shape;6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7612" y="3080825"/>
            <a:ext cx="1888774" cy="1888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4800" y="2928419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2923050" y="319650"/>
            <a:ext cx="3121800" cy="14151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1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The Break-in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9550" y="9104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/>
          <p:nvPr/>
        </p:nvSpPr>
        <p:spPr>
          <a:xfrm>
            <a:off x="4706175" y="332875"/>
            <a:ext cx="4455225" cy="287625"/>
          </a:xfrm>
          <a:custGeom>
            <a:rect b="b" l="l" r="r" t="t"/>
            <a:pathLst>
              <a:path extrusionOk="0" h="11505" w="178209">
                <a:moveTo>
                  <a:pt x="0" y="2458"/>
                </a:moveTo>
                <a:cubicBezTo>
                  <a:pt x="4506" y="2458"/>
                  <a:pt x="9488" y="443"/>
                  <a:pt x="13519" y="2458"/>
                </a:cubicBezTo>
                <a:cubicBezTo>
                  <a:pt x="15725" y="3561"/>
                  <a:pt x="16844" y="6271"/>
                  <a:pt x="19050" y="7374"/>
                </a:cubicBezTo>
                <a:cubicBezTo>
                  <a:pt x="22574" y="9136"/>
                  <a:pt x="26904" y="8261"/>
                  <a:pt x="30726" y="9217"/>
                </a:cubicBezTo>
                <a:cubicBezTo>
                  <a:pt x="39081" y="11307"/>
                  <a:pt x="48089" y="12134"/>
                  <a:pt x="56535" y="10446"/>
                </a:cubicBezTo>
                <a:cubicBezTo>
                  <a:pt x="96453" y="2470"/>
                  <a:pt x="137502" y="0"/>
                  <a:pt x="178209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Google Shape;77;p15"/>
          <p:cNvSpPr/>
          <p:nvPr/>
        </p:nvSpPr>
        <p:spPr>
          <a:xfrm>
            <a:off x="661550" y="2650025"/>
            <a:ext cx="2913300" cy="19746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Select the correct acids to corrode the metal bars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7950" y="263404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/>
          <p:nvPr/>
        </p:nvSpPr>
        <p:spPr>
          <a:xfrm>
            <a:off x="0" y="380875"/>
            <a:ext cx="4475450" cy="991650"/>
          </a:xfrm>
          <a:custGeom>
            <a:rect b="b" l="l" r="r" t="t"/>
            <a:pathLst>
              <a:path extrusionOk="0" h="39666" w="179018">
                <a:moveTo>
                  <a:pt x="0" y="39666"/>
                </a:moveTo>
                <a:cubicBezTo>
                  <a:pt x="7257" y="37852"/>
                  <a:pt x="14961" y="39666"/>
                  <a:pt x="22442" y="39666"/>
                </a:cubicBezTo>
                <a:cubicBezTo>
                  <a:pt x="27019" y="39666"/>
                  <a:pt x="31435" y="37578"/>
                  <a:pt x="36012" y="37578"/>
                </a:cubicBezTo>
                <a:cubicBezTo>
                  <a:pt x="40883" y="37578"/>
                  <a:pt x="46268" y="39755"/>
                  <a:pt x="50626" y="37578"/>
                </a:cubicBezTo>
                <a:cubicBezTo>
                  <a:pt x="57030" y="34379"/>
                  <a:pt x="62918" y="29588"/>
                  <a:pt x="69937" y="28184"/>
                </a:cubicBezTo>
                <a:cubicBezTo>
                  <a:pt x="74045" y="27362"/>
                  <a:pt x="78573" y="28696"/>
                  <a:pt x="82463" y="27140"/>
                </a:cubicBezTo>
                <a:cubicBezTo>
                  <a:pt x="88535" y="24711"/>
                  <a:pt x="93613" y="20173"/>
                  <a:pt x="99686" y="17746"/>
                </a:cubicBezTo>
                <a:cubicBezTo>
                  <a:pt x="103936" y="16048"/>
                  <a:pt x="109163" y="17705"/>
                  <a:pt x="113256" y="15658"/>
                </a:cubicBezTo>
                <a:cubicBezTo>
                  <a:pt x="120495" y="12039"/>
                  <a:pt x="128441" y="9706"/>
                  <a:pt x="135177" y="5220"/>
                </a:cubicBezTo>
                <a:cubicBezTo>
                  <a:pt x="141844" y="780"/>
                  <a:pt x="152020" y="7758"/>
                  <a:pt x="159185" y="4176"/>
                </a:cubicBezTo>
                <a:cubicBezTo>
                  <a:pt x="165228" y="1155"/>
                  <a:pt x="172262" y="0"/>
                  <a:pt x="179018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97250" y="2221850"/>
            <a:ext cx="2402775" cy="240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9075" y="2025044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>
            <a:off x="756875" y="304300"/>
            <a:ext cx="3121800" cy="1415100"/>
          </a:xfrm>
          <a:prstGeom prst="rect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2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Disable the Security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1800" y="15239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/>
          <p:nvPr/>
        </p:nvSpPr>
        <p:spPr>
          <a:xfrm>
            <a:off x="0" y="329100"/>
            <a:ext cx="2154208" cy="64573"/>
          </a:xfrm>
          <a:custGeom>
            <a:rect b="b" l="l" r="r" t="t"/>
            <a:pathLst>
              <a:path extrusionOk="0" h="2328" w="84803">
                <a:moveTo>
                  <a:pt x="0" y="0"/>
                </a:moveTo>
                <a:cubicBezTo>
                  <a:pt x="18857" y="0"/>
                  <a:pt x="37678" y="2048"/>
                  <a:pt x="56535" y="2048"/>
                </a:cubicBezTo>
                <a:cubicBezTo>
                  <a:pt x="63363" y="2048"/>
                  <a:pt x="70191" y="2048"/>
                  <a:pt x="77019" y="2048"/>
                </a:cubicBezTo>
                <a:cubicBezTo>
                  <a:pt x="79646" y="2048"/>
                  <a:pt x="83628" y="3168"/>
                  <a:pt x="84803" y="819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Google Shape;89;p16"/>
          <p:cNvSpPr/>
          <p:nvPr/>
        </p:nvSpPr>
        <p:spPr>
          <a:xfrm>
            <a:off x="2445075" y="346650"/>
            <a:ext cx="6782709" cy="312650"/>
          </a:xfrm>
          <a:custGeom>
            <a:rect b="b" l="l" r="r" t="t"/>
            <a:pathLst>
              <a:path extrusionOk="0" h="12506" w="265546">
                <a:moveTo>
                  <a:pt x="0" y="2276"/>
                </a:moveTo>
                <a:cubicBezTo>
                  <a:pt x="9046" y="2276"/>
                  <a:pt x="18357" y="656"/>
                  <a:pt x="27132" y="2853"/>
                </a:cubicBezTo>
                <a:cubicBezTo>
                  <a:pt x="34629" y="4730"/>
                  <a:pt x="41571" y="8483"/>
                  <a:pt x="49068" y="10358"/>
                </a:cubicBezTo>
                <a:cubicBezTo>
                  <a:pt x="55053" y="11855"/>
                  <a:pt x="61471" y="10409"/>
                  <a:pt x="67541" y="11512"/>
                </a:cubicBezTo>
                <a:cubicBezTo>
                  <a:pt x="83932" y="14491"/>
                  <a:pt x="100969" y="9555"/>
                  <a:pt x="117186" y="5740"/>
                </a:cubicBezTo>
                <a:cubicBezTo>
                  <a:pt x="124326" y="4060"/>
                  <a:pt x="131845" y="4917"/>
                  <a:pt x="139123" y="4008"/>
                </a:cubicBezTo>
                <a:cubicBezTo>
                  <a:pt x="157454" y="1718"/>
                  <a:pt x="176319" y="6471"/>
                  <a:pt x="194541" y="3431"/>
                </a:cubicBezTo>
                <a:cubicBezTo>
                  <a:pt x="209365" y="958"/>
                  <a:pt x="224744" y="-1348"/>
                  <a:pt x="239568" y="1122"/>
                </a:cubicBezTo>
                <a:cubicBezTo>
                  <a:pt x="248318" y="2580"/>
                  <a:pt x="256675" y="6894"/>
                  <a:pt x="265546" y="6894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Google Shape;90;p16"/>
          <p:cNvSpPr/>
          <p:nvPr/>
        </p:nvSpPr>
        <p:spPr>
          <a:xfrm>
            <a:off x="5334300" y="1386125"/>
            <a:ext cx="2913300" cy="1974600"/>
          </a:xfrm>
          <a:prstGeom prst="rect">
            <a:avLst/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Balance</a:t>
            </a:r>
            <a:r>
              <a:rPr lang="en" sz="2000">
                <a:latin typeface="Dosis"/>
                <a:ea typeface="Dosis"/>
                <a:cs typeface="Dosis"/>
                <a:sym typeface="Dosis"/>
              </a:rPr>
              <a:t> chemical reactions to decipher the security codes and deactivate the alarms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5837" y="1337994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45625" y="2571750"/>
            <a:ext cx="2136212" cy="213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4813" y="2373557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/>
          <p:nvPr/>
        </p:nvSpPr>
        <p:spPr>
          <a:xfrm>
            <a:off x="5601925" y="152400"/>
            <a:ext cx="3121800" cy="14151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3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Identify the guards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99" name="Google Shape;9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3913" y="-27131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/>
          <p:nvPr/>
        </p:nvSpPr>
        <p:spPr>
          <a:xfrm flipH="1" rot="10607289">
            <a:off x="201936" y="152369"/>
            <a:ext cx="6917287" cy="321101"/>
          </a:xfrm>
          <a:custGeom>
            <a:rect b="b" l="l" r="r" t="t"/>
            <a:pathLst>
              <a:path extrusionOk="0" h="13641" w="278822">
                <a:moveTo>
                  <a:pt x="0" y="6927"/>
                </a:moveTo>
                <a:cubicBezTo>
                  <a:pt x="8997" y="10525"/>
                  <a:pt x="19361" y="8491"/>
                  <a:pt x="28863" y="10391"/>
                </a:cubicBezTo>
                <a:cubicBezTo>
                  <a:pt x="42846" y="13187"/>
                  <a:pt x="57321" y="12700"/>
                  <a:pt x="71581" y="12700"/>
                </a:cubicBezTo>
                <a:cubicBezTo>
                  <a:pt x="79855" y="12700"/>
                  <a:pt x="88377" y="14709"/>
                  <a:pt x="96404" y="12700"/>
                </a:cubicBezTo>
                <a:cubicBezTo>
                  <a:pt x="105739" y="10363"/>
                  <a:pt x="115115" y="7884"/>
                  <a:pt x="124690" y="6927"/>
                </a:cubicBezTo>
                <a:cubicBezTo>
                  <a:pt x="147504" y="4647"/>
                  <a:pt x="170458" y="10391"/>
                  <a:pt x="193386" y="10391"/>
                </a:cubicBezTo>
                <a:cubicBezTo>
                  <a:pt x="202370" y="10391"/>
                  <a:pt x="211131" y="7536"/>
                  <a:pt x="219940" y="5772"/>
                </a:cubicBezTo>
                <a:cubicBezTo>
                  <a:pt x="230567" y="3644"/>
                  <a:pt x="241430" y="2309"/>
                  <a:pt x="252268" y="2309"/>
                </a:cubicBezTo>
                <a:cubicBezTo>
                  <a:pt x="258425" y="2309"/>
                  <a:pt x="265023" y="4597"/>
                  <a:pt x="270740" y="2309"/>
                </a:cubicBezTo>
                <a:cubicBezTo>
                  <a:pt x="273341" y="1268"/>
                  <a:pt x="276020" y="0"/>
                  <a:pt x="278822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Google Shape;101;p17"/>
          <p:cNvSpPr/>
          <p:nvPr/>
        </p:nvSpPr>
        <p:spPr>
          <a:xfrm>
            <a:off x="-1" y="494275"/>
            <a:ext cx="229996" cy="33176"/>
          </a:xfrm>
          <a:custGeom>
            <a:rect b="b" l="l" r="r" t="t"/>
            <a:pathLst>
              <a:path extrusionOk="0" h="1101" w="7202">
                <a:moveTo>
                  <a:pt x="7202" y="0"/>
                </a:moveTo>
                <a:cubicBezTo>
                  <a:pt x="4868" y="583"/>
                  <a:pt x="2001" y="1799"/>
                  <a:pt x="0" y="464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Google Shape;102;p17"/>
          <p:cNvSpPr/>
          <p:nvPr/>
        </p:nvSpPr>
        <p:spPr>
          <a:xfrm>
            <a:off x="7394675" y="225325"/>
            <a:ext cx="1812825" cy="2488800"/>
          </a:xfrm>
          <a:custGeom>
            <a:rect b="b" l="l" r="r" t="t"/>
            <a:pathLst>
              <a:path extrusionOk="0" h="99552" w="72513">
                <a:moveTo>
                  <a:pt x="0" y="0"/>
                </a:moveTo>
                <a:cubicBezTo>
                  <a:pt x="5768" y="0"/>
                  <a:pt x="11550" y="713"/>
                  <a:pt x="17207" y="1843"/>
                </a:cubicBezTo>
                <a:cubicBezTo>
                  <a:pt x="22734" y="2947"/>
                  <a:pt x="30664" y="2333"/>
                  <a:pt x="33184" y="7374"/>
                </a:cubicBezTo>
                <a:cubicBezTo>
                  <a:pt x="35323" y="11651"/>
                  <a:pt x="34128" y="16972"/>
                  <a:pt x="35642" y="21508"/>
                </a:cubicBezTo>
                <a:cubicBezTo>
                  <a:pt x="36687" y="24641"/>
                  <a:pt x="39911" y="26872"/>
                  <a:pt x="40558" y="30111"/>
                </a:cubicBezTo>
                <a:cubicBezTo>
                  <a:pt x="42244" y="38547"/>
                  <a:pt x="37835" y="47760"/>
                  <a:pt x="40558" y="55921"/>
                </a:cubicBezTo>
                <a:cubicBezTo>
                  <a:pt x="43484" y="64689"/>
                  <a:pt x="44460" y="73994"/>
                  <a:pt x="46703" y="82960"/>
                </a:cubicBezTo>
                <a:cubicBezTo>
                  <a:pt x="48096" y="88527"/>
                  <a:pt x="51091" y="95280"/>
                  <a:pt x="56536" y="97093"/>
                </a:cubicBezTo>
                <a:cubicBezTo>
                  <a:pt x="61648" y="98795"/>
                  <a:pt x="67125" y="99552"/>
                  <a:pt x="72513" y="99552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Google Shape;103;p17"/>
          <p:cNvSpPr/>
          <p:nvPr/>
        </p:nvSpPr>
        <p:spPr>
          <a:xfrm>
            <a:off x="338950" y="1568925"/>
            <a:ext cx="2913300" cy="19746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Use mirrors to identify how far away the guards are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6088" y="1645119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60850" y="2978750"/>
            <a:ext cx="1898870" cy="1898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4988" y="2946869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/>
          <p:nvPr/>
        </p:nvSpPr>
        <p:spPr>
          <a:xfrm>
            <a:off x="230000" y="1841725"/>
            <a:ext cx="3121800" cy="14151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4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Remove the guards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12" name="Google Shape;112;p18"/>
          <p:cNvSpPr/>
          <p:nvPr/>
        </p:nvSpPr>
        <p:spPr>
          <a:xfrm>
            <a:off x="-10250" y="1862724"/>
            <a:ext cx="1659200" cy="856357"/>
          </a:xfrm>
          <a:custGeom>
            <a:rect b="b" l="l" r="r" t="t"/>
            <a:pathLst>
              <a:path extrusionOk="0" h="37128" w="66368">
                <a:moveTo>
                  <a:pt x="0" y="37128"/>
                </a:moveTo>
                <a:cubicBezTo>
                  <a:pt x="6612" y="37128"/>
                  <a:pt x="15206" y="36977"/>
                  <a:pt x="19050" y="31597"/>
                </a:cubicBezTo>
                <a:cubicBezTo>
                  <a:pt x="21979" y="27498"/>
                  <a:pt x="21031" y="19672"/>
                  <a:pt x="25810" y="18078"/>
                </a:cubicBezTo>
                <a:cubicBezTo>
                  <a:pt x="35349" y="14897"/>
                  <a:pt x="42639" y="7065"/>
                  <a:pt x="51005" y="1486"/>
                </a:cubicBezTo>
                <a:cubicBezTo>
                  <a:pt x="55269" y="-1357"/>
                  <a:pt x="61243" y="872"/>
                  <a:pt x="66368" y="872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Google Shape;113;p18"/>
          <p:cNvSpPr/>
          <p:nvPr/>
        </p:nvSpPr>
        <p:spPr>
          <a:xfrm>
            <a:off x="3499275" y="225938"/>
            <a:ext cx="3121800" cy="15183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Identify and combine the appropriate chemicals to create a sleeping gas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14" name="Google Shape;11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5063" y="7619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8"/>
          <p:cNvSpPr/>
          <p:nvPr/>
        </p:nvSpPr>
        <p:spPr>
          <a:xfrm rot="149582">
            <a:off x="1859022" y="452672"/>
            <a:ext cx="7253537" cy="1604014"/>
          </a:xfrm>
          <a:custGeom>
            <a:rect b="b" l="l" r="r" t="t"/>
            <a:pathLst>
              <a:path extrusionOk="0" h="69742" w="290128">
                <a:moveTo>
                  <a:pt x="0" y="69742"/>
                </a:moveTo>
                <a:cubicBezTo>
                  <a:pt x="12318" y="64814"/>
                  <a:pt x="25969" y="64250"/>
                  <a:pt x="39056" y="62070"/>
                </a:cubicBezTo>
                <a:cubicBezTo>
                  <a:pt x="47340" y="60690"/>
                  <a:pt x="56015" y="57943"/>
                  <a:pt x="64163" y="59978"/>
                </a:cubicBezTo>
                <a:cubicBezTo>
                  <a:pt x="72041" y="61946"/>
                  <a:pt x="79866" y="64223"/>
                  <a:pt x="87876" y="65557"/>
                </a:cubicBezTo>
                <a:cubicBezTo>
                  <a:pt x="107827" y="68881"/>
                  <a:pt x="128600" y="68184"/>
                  <a:pt x="148551" y="64860"/>
                </a:cubicBezTo>
                <a:cubicBezTo>
                  <a:pt x="163229" y="62415"/>
                  <a:pt x="178596" y="67084"/>
                  <a:pt x="193187" y="64163"/>
                </a:cubicBezTo>
                <a:cubicBezTo>
                  <a:pt x="206310" y="61536"/>
                  <a:pt x="220411" y="59731"/>
                  <a:pt x="231545" y="52306"/>
                </a:cubicBezTo>
                <a:cubicBezTo>
                  <a:pt x="237569" y="48289"/>
                  <a:pt x="241070" y="41385"/>
                  <a:pt x="246191" y="36266"/>
                </a:cubicBezTo>
                <a:cubicBezTo>
                  <a:pt x="253770" y="28690"/>
                  <a:pt x="264171" y="23916"/>
                  <a:pt x="270601" y="15343"/>
                </a:cubicBezTo>
                <a:cubicBezTo>
                  <a:pt x="273309" y="11732"/>
                  <a:pt x="274661" y="6892"/>
                  <a:pt x="278272" y="4184"/>
                </a:cubicBezTo>
                <a:cubicBezTo>
                  <a:pt x="281625" y="1670"/>
                  <a:pt x="286380" y="1874"/>
                  <a:pt x="290128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16" name="Google Shape;11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5788" y="1691044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3775" y="2306110"/>
            <a:ext cx="2625015" cy="2625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3600" y="2324894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/>
          <p:nvPr/>
        </p:nvSpPr>
        <p:spPr>
          <a:xfrm>
            <a:off x="680675" y="304300"/>
            <a:ext cx="3121800" cy="1415100"/>
          </a:xfrm>
          <a:prstGeom prst="rect">
            <a:avLst/>
          </a:prstGeom>
          <a:solidFill>
            <a:srgbClr val="A2C4C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5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Avoid Traps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24" name="Google Shape;124;p19"/>
          <p:cNvSpPr/>
          <p:nvPr/>
        </p:nvSpPr>
        <p:spPr>
          <a:xfrm>
            <a:off x="5334300" y="1386125"/>
            <a:ext cx="2913300" cy="1974600"/>
          </a:xfrm>
          <a:prstGeom prst="rect">
            <a:avLst/>
          </a:prstGeom>
          <a:solidFill>
            <a:srgbClr val="A2C4C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Use ray diagrams to figure out the perfect placement of mirrors to reflect the lasers away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25" name="Google Shape;12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5837" y="1337994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9"/>
          <p:cNvSpPr/>
          <p:nvPr/>
        </p:nvSpPr>
        <p:spPr>
          <a:xfrm rot="-188482">
            <a:off x="3499" y="517314"/>
            <a:ext cx="2109706" cy="185100"/>
          </a:xfrm>
          <a:custGeom>
            <a:rect b="b" l="l" r="r" t="t"/>
            <a:pathLst>
              <a:path extrusionOk="0" h="7404" w="84388">
                <a:moveTo>
                  <a:pt x="0" y="1395"/>
                </a:moveTo>
                <a:cubicBezTo>
                  <a:pt x="17049" y="1395"/>
                  <a:pt x="34373" y="10415"/>
                  <a:pt x="50912" y="6277"/>
                </a:cubicBezTo>
                <a:cubicBezTo>
                  <a:pt x="61926" y="3522"/>
                  <a:pt x="73035" y="0"/>
                  <a:pt x="84388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" name="Google Shape;127;p19"/>
          <p:cNvSpPr/>
          <p:nvPr/>
        </p:nvSpPr>
        <p:spPr>
          <a:xfrm>
            <a:off x="2344125" y="389900"/>
            <a:ext cx="6799875" cy="1464575"/>
          </a:xfrm>
          <a:custGeom>
            <a:rect b="b" l="l" r="r" t="t"/>
            <a:pathLst>
              <a:path extrusionOk="0" h="58583" w="271995">
                <a:moveTo>
                  <a:pt x="0" y="0"/>
                </a:moveTo>
                <a:cubicBezTo>
                  <a:pt x="18379" y="0"/>
                  <a:pt x="36717" y="2092"/>
                  <a:pt x="55096" y="2092"/>
                </a:cubicBezTo>
                <a:cubicBezTo>
                  <a:pt x="66255" y="2092"/>
                  <a:pt x="77985" y="-1435"/>
                  <a:pt x="88572" y="2092"/>
                </a:cubicBezTo>
                <a:cubicBezTo>
                  <a:pt x="90132" y="2612"/>
                  <a:pt x="90521" y="5002"/>
                  <a:pt x="92060" y="5579"/>
                </a:cubicBezTo>
                <a:cubicBezTo>
                  <a:pt x="102733" y="9580"/>
                  <a:pt x="114576" y="9421"/>
                  <a:pt x="125536" y="12553"/>
                </a:cubicBezTo>
                <a:cubicBezTo>
                  <a:pt x="130230" y="13894"/>
                  <a:pt x="135446" y="11368"/>
                  <a:pt x="140182" y="12553"/>
                </a:cubicBezTo>
                <a:cubicBezTo>
                  <a:pt x="149248" y="14821"/>
                  <a:pt x="159012" y="13078"/>
                  <a:pt x="168079" y="15343"/>
                </a:cubicBezTo>
                <a:cubicBezTo>
                  <a:pt x="175856" y="17286"/>
                  <a:pt x="183187" y="21000"/>
                  <a:pt x="191094" y="22317"/>
                </a:cubicBezTo>
                <a:cubicBezTo>
                  <a:pt x="193387" y="22699"/>
                  <a:pt x="195863" y="21581"/>
                  <a:pt x="198068" y="22317"/>
                </a:cubicBezTo>
                <a:cubicBezTo>
                  <a:pt x="204067" y="24319"/>
                  <a:pt x="207598" y="30985"/>
                  <a:pt x="213411" y="33476"/>
                </a:cubicBezTo>
                <a:cubicBezTo>
                  <a:pt x="224191" y="38095"/>
                  <a:pt x="236459" y="38135"/>
                  <a:pt x="247585" y="41845"/>
                </a:cubicBezTo>
                <a:cubicBezTo>
                  <a:pt x="256944" y="44966"/>
                  <a:pt x="263169" y="54173"/>
                  <a:pt x="271995" y="58583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28" name="Google Shape;12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5600" y="152394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57000" y="2571750"/>
            <a:ext cx="2212412" cy="2212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3813" y="2373557"/>
            <a:ext cx="745424" cy="7011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1" name="Google Shape;131;p19"/>
          <p:cNvCxnSpPr/>
          <p:nvPr/>
        </p:nvCxnSpPr>
        <p:spPr>
          <a:xfrm>
            <a:off x="1656950" y="3476425"/>
            <a:ext cx="2144400" cy="719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" name="Google Shape;132;p19"/>
          <p:cNvCxnSpPr/>
          <p:nvPr/>
        </p:nvCxnSpPr>
        <p:spPr>
          <a:xfrm rot="10800000">
            <a:off x="1909525" y="4463675"/>
            <a:ext cx="1754400" cy="120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" name="Google Shape;133;p19"/>
          <p:cNvCxnSpPr/>
          <p:nvPr/>
        </p:nvCxnSpPr>
        <p:spPr>
          <a:xfrm flipH="1" rot="10800000">
            <a:off x="1504550" y="4043700"/>
            <a:ext cx="1304700" cy="390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4" name="Google Shape;134;p19"/>
          <p:cNvCxnSpPr/>
          <p:nvPr/>
        </p:nvCxnSpPr>
        <p:spPr>
          <a:xfrm flipH="1">
            <a:off x="1759525" y="3324025"/>
            <a:ext cx="1889400" cy="465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5" name="Google Shape;135;p19"/>
          <p:cNvCxnSpPr/>
          <p:nvPr/>
        </p:nvCxnSpPr>
        <p:spPr>
          <a:xfrm rot="10800000">
            <a:off x="2239225" y="3908950"/>
            <a:ext cx="1469700" cy="734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/>
          <p:nvPr/>
        </p:nvSpPr>
        <p:spPr>
          <a:xfrm>
            <a:off x="2755500" y="3327125"/>
            <a:ext cx="3121800" cy="14151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6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Determine the real diamond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41" name="Google Shape;141;p20"/>
          <p:cNvSpPr/>
          <p:nvPr/>
        </p:nvSpPr>
        <p:spPr>
          <a:xfrm>
            <a:off x="752600" y="322550"/>
            <a:ext cx="2913300" cy="1974600"/>
          </a:xfrm>
          <a:prstGeom prst="rect">
            <a:avLst/>
          </a:prstGeom>
          <a:solidFill>
            <a:srgbClr val="A4C2F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Use your knowledge of refraction to determine which are real </a:t>
            </a:r>
            <a:r>
              <a:rPr lang="en" sz="2000">
                <a:latin typeface="Dosis"/>
                <a:ea typeface="Dosis"/>
                <a:cs typeface="Dosis"/>
                <a:sym typeface="Dosis"/>
              </a:rPr>
              <a:t>diamond</a:t>
            </a:r>
            <a:r>
              <a:rPr lang="en" sz="2000">
                <a:latin typeface="Dosis"/>
                <a:ea typeface="Dosis"/>
                <a:cs typeface="Dosis"/>
                <a:sym typeface="Dosis"/>
              </a:rPr>
              <a:t>, and which are decoys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42" name="Google Shape;14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9313" y="199007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0"/>
          <p:cNvSpPr/>
          <p:nvPr/>
        </p:nvSpPr>
        <p:spPr>
          <a:xfrm rot="138607">
            <a:off x="-48419" y="1912038"/>
            <a:ext cx="4242821" cy="1464618"/>
          </a:xfrm>
          <a:custGeom>
            <a:rect b="b" l="l" r="r" t="t"/>
            <a:pathLst>
              <a:path extrusionOk="0" h="58584" w="168079">
                <a:moveTo>
                  <a:pt x="0" y="0"/>
                </a:moveTo>
                <a:cubicBezTo>
                  <a:pt x="12210" y="4070"/>
                  <a:pt x="24754" y="7495"/>
                  <a:pt x="36266" y="13251"/>
                </a:cubicBezTo>
                <a:cubicBezTo>
                  <a:pt x="40533" y="15384"/>
                  <a:pt x="42061" y="21067"/>
                  <a:pt x="46030" y="23713"/>
                </a:cubicBezTo>
                <a:cubicBezTo>
                  <a:pt x="47590" y="24753"/>
                  <a:pt x="49792" y="23955"/>
                  <a:pt x="51610" y="24410"/>
                </a:cubicBezTo>
                <a:cubicBezTo>
                  <a:pt x="59171" y="26302"/>
                  <a:pt x="66366" y="29492"/>
                  <a:pt x="73927" y="31384"/>
                </a:cubicBezTo>
                <a:cubicBezTo>
                  <a:pt x="77768" y="32345"/>
                  <a:pt x="79453" y="37285"/>
                  <a:pt x="82994" y="39056"/>
                </a:cubicBezTo>
                <a:cubicBezTo>
                  <a:pt x="85697" y="40407"/>
                  <a:pt x="89128" y="38324"/>
                  <a:pt x="92060" y="39056"/>
                </a:cubicBezTo>
                <a:cubicBezTo>
                  <a:pt x="99847" y="41001"/>
                  <a:pt x="108320" y="40262"/>
                  <a:pt x="115773" y="43241"/>
                </a:cubicBezTo>
                <a:cubicBezTo>
                  <a:pt x="123511" y="46334"/>
                  <a:pt x="129308" y="53774"/>
                  <a:pt x="137393" y="55794"/>
                </a:cubicBezTo>
                <a:cubicBezTo>
                  <a:pt x="147358" y="58283"/>
                  <a:pt x="158895" y="53985"/>
                  <a:pt x="168079" y="58584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4" name="Google Shape;144;p20"/>
          <p:cNvSpPr/>
          <p:nvPr/>
        </p:nvSpPr>
        <p:spPr>
          <a:xfrm>
            <a:off x="4329850" y="2417725"/>
            <a:ext cx="4899400" cy="1063575"/>
          </a:xfrm>
          <a:custGeom>
            <a:rect b="b" l="l" r="r" t="t"/>
            <a:pathLst>
              <a:path extrusionOk="0" h="42543" w="195976">
                <a:moveTo>
                  <a:pt x="0" y="42543"/>
                </a:moveTo>
                <a:cubicBezTo>
                  <a:pt x="18853" y="42543"/>
                  <a:pt x="37731" y="41629"/>
                  <a:pt x="56491" y="39754"/>
                </a:cubicBezTo>
                <a:cubicBezTo>
                  <a:pt x="60886" y="39315"/>
                  <a:pt x="65552" y="41152"/>
                  <a:pt x="69742" y="39754"/>
                </a:cubicBezTo>
                <a:cubicBezTo>
                  <a:pt x="79924" y="36357"/>
                  <a:pt x="89777" y="31320"/>
                  <a:pt x="100429" y="29990"/>
                </a:cubicBezTo>
                <a:cubicBezTo>
                  <a:pt x="113421" y="28367"/>
                  <a:pt x="126783" y="28983"/>
                  <a:pt x="139484" y="25805"/>
                </a:cubicBezTo>
                <a:cubicBezTo>
                  <a:pt x="150841" y="22964"/>
                  <a:pt x="163884" y="26857"/>
                  <a:pt x="174355" y="21621"/>
                </a:cubicBezTo>
                <a:cubicBezTo>
                  <a:pt x="183471" y="17062"/>
                  <a:pt x="188769" y="7207"/>
                  <a:pt x="195976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45" name="Google Shape;14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5515" y="583475"/>
            <a:ext cx="2103073" cy="2103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50375" y="3188119"/>
            <a:ext cx="745424" cy="70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3863" y="534794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/>
          <p:nvPr/>
        </p:nvSpPr>
        <p:spPr>
          <a:xfrm>
            <a:off x="5607225" y="703725"/>
            <a:ext cx="3121800" cy="1415100"/>
          </a:xfrm>
          <a:prstGeom prst="rect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Dosis"/>
                <a:ea typeface="Dosis"/>
                <a:cs typeface="Dosis"/>
                <a:sym typeface="Dosis"/>
              </a:rPr>
              <a:t>STEP 7</a:t>
            </a:r>
            <a:endParaRPr sz="38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Escape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153" name="Google Shape;153;p21"/>
          <p:cNvSpPr/>
          <p:nvPr/>
        </p:nvSpPr>
        <p:spPr>
          <a:xfrm>
            <a:off x="621975" y="2192675"/>
            <a:ext cx="2913300" cy="2271000"/>
          </a:xfrm>
          <a:prstGeom prst="rect">
            <a:avLst/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Dosis"/>
                <a:ea typeface="Dosis"/>
                <a:cs typeface="Dosis"/>
                <a:sym typeface="Dosis"/>
              </a:rPr>
              <a:t>Sneak out quickly and quietly before anyone knows what’s happened. You have 1 hour from the time you begin.</a:t>
            </a:r>
            <a:endParaRPr sz="20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154" name="Google Shape;15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3500" y="2118819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/>
          <p:nvPr/>
        </p:nvSpPr>
        <p:spPr>
          <a:xfrm>
            <a:off x="0" y="793300"/>
            <a:ext cx="7096275" cy="1708700"/>
          </a:xfrm>
          <a:custGeom>
            <a:rect b="b" l="l" r="r" t="t"/>
            <a:pathLst>
              <a:path extrusionOk="0" h="68348" w="283851">
                <a:moveTo>
                  <a:pt x="0" y="68348"/>
                </a:moveTo>
                <a:cubicBezTo>
                  <a:pt x="5983" y="62363"/>
                  <a:pt x="7316" y="50800"/>
                  <a:pt x="15343" y="48122"/>
                </a:cubicBezTo>
                <a:cubicBezTo>
                  <a:pt x="27973" y="43908"/>
                  <a:pt x="41482" y="42980"/>
                  <a:pt x="54399" y="39753"/>
                </a:cubicBezTo>
                <a:cubicBezTo>
                  <a:pt x="67727" y="36423"/>
                  <a:pt x="78510" y="25275"/>
                  <a:pt x="92060" y="23015"/>
                </a:cubicBezTo>
                <a:cubicBezTo>
                  <a:pt x="105556" y="20764"/>
                  <a:pt x="119529" y="20366"/>
                  <a:pt x="132510" y="16041"/>
                </a:cubicBezTo>
                <a:cubicBezTo>
                  <a:pt x="138244" y="14130"/>
                  <a:pt x="144716" y="17227"/>
                  <a:pt x="150643" y="16041"/>
                </a:cubicBezTo>
                <a:cubicBezTo>
                  <a:pt x="175821" y="11001"/>
                  <a:pt x="201941" y="12701"/>
                  <a:pt x="227360" y="9067"/>
                </a:cubicBezTo>
                <a:cubicBezTo>
                  <a:pt x="246239" y="6368"/>
                  <a:pt x="264780" y="0"/>
                  <a:pt x="283851" y="0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56" name="Google Shape;156;p21"/>
          <p:cNvPicPr preferRelativeResize="0"/>
          <p:nvPr/>
        </p:nvPicPr>
        <p:blipFill rotWithShape="1">
          <a:blip r:embed="rId5">
            <a:alphaModFix/>
          </a:blip>
          <a:srcRect b="0" l="16403" r="16423" t="0"/>
          <a:stretch/>
        </p:blipFill>
        <p:spPr>
          <a:xfrm>
            <a:off x="4788600" y="2591400"/>
            <a:ext cx="1439575" cy="21431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920000" dist="95250">
              <a:srgbClr val="000000">
                <a:alpha val="50000"/>
              </a:srgbClr>
            </a:outerShdw>
          </a:effectLst>
        </p:spPr>
      </p:pic>
      <p:pic>
        <p:nvPicPr>
          <p:cNvPr id="157" name="Google Shape;15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4213" y="2493257"/>
            <a:ext cx="745424" cy="70117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/>
          <p:nvPr/>
        </p:nvSpPr>
        <p:spPr>
          <a:xfrm>
            <a:off x="7217900" y="759775"/>
            <a:ext cx="1926178" cy="329900"/>
          </a:xfrm>
          <a:custGeom>
            <a:rect b="b" l="l" r="r" t="t"/>
            <a:pathLst>
              <a:path extrusionOk="0" h="13196" w="79177">
                <a:moveTo>
                  <a:pt x="0" y="0"/>
                </a:moveTo>
                <a:cubicBezTo>
                  <a:pt x="26756" y="0"/>
                  <a:pt x="52421" y="13196"/>
                  <a:pt x="79177" y="13196"/>
                </a:cubicBezTo>
              </a:path>
            </a:pathLst>
          </a:cu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sp>
      <p:pic>
        <p:nvPicPr>
          <p:cNvPr id="159" name="Google Shape;15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43013" y="494594"/>
            <a:ext cx="745424" cy="70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push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